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heme/themeOverride4.xml" ContentType="application/vnd.openxmlformats-officedocument.themeOverride+xml"/>
  <Override PartName="/ppt/charts/chart21.xml" ContentType="application/vnd.openxmlformats-officedocument.drawingml.chart+xml"/>
  <Override PartName="/ppt/theme/themeOverride5.xml" ContentType="application/vnd.openxmlformats-officedocument.themeOverride+xml"/>
  <Override PartName="/ppt/charts/chart22.xml" ContentType="application/vnd.openxmlformats-officedocument.drawingml.chart+xml"/>
  <Override PartName="/ppt/theme/themeOverride6.xml" ContentType="application/vnd.openxmlformats-officedocument.themeOverride+xml"/>
  <Override PartName="/ppt/charts/chart23.xml" ContentType="application/vnd.openxmlformats-officedocument.drawingml.chart+xml"/>
  <Override PartName="/ppt/theme/themeOverride7.xml" ContentType="application/vnd.openxmlformats-officedocument.themeOverride+xml"/>
  <Override PartName="/ppt/charts/chart24.xml" ContentType="application/vnd.openxmlformats-officedocument.drawingml.chart+xml"/>
  <Override PartName="/ppt/theme/themeOverride8.xml" ContentType="application/vnd.openxmlformats-officedocument.themeOverr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heme/themeOverride9.xml" ContentType="application/vnd.openxmlformats-officedocument.themeOverride+xml"/>
  <Override PartName="/ppt/charts/chart29.xml" ContentType="application/vnd.openxmlformats-officedocument.drawingml.chart+xml"/>
  <Override PartName="/ppt/charts/chart30.xml" ContentType="application/vnd.openxmlformats-officedocument.drawingml.chart+xml"/>
  <Override PartName="/ppt/theme/themeOverride10.xml" ContentType="application/vnd.openxmlformats-officedocument.themeOverride+xml"/>
  <Override PartName="/ppt/charts/chart31.xml" ContentType="application/vnd.openxmlformats-officedocument.drawingml.chart+xml"/>
  <Override PartName="/ppt/theme/themeOverride11.xml" ContentType="application/vnd.openxmlformats-officedocument.themeOverride+xml"/>
  <Override PartName="/ppt/charts/chart32.xml" ContentType="application/vnd.openxmlformats-officedocument.drawingml.chart+xml"/>
  <Override PartName="/ppt/theme/themeOverride12.xml" ContentType="application/vnd.openxmlformats-officedocument.themeOverride+xml"/>
  <Override PartName="/ppt/charts/chart33.xml" ContentType="application/vnd.openxmlformats-officedocument.drawingml.chart+xml"/>
  <Override PartName="/ppt/theme/themeOverride13.xml" ContentType="application/vnd.openxmlformats-officedocument.themeOverride+xml"/>
  <Override PartName="/ppt/charts/chart34.xml" ContentType="application/vnd.openxmlformats-officedocument.drawingml.chart+xml"/>
  <Override PartName="/ppt/theme/themeOverride14.xml" ContentType="application/vnd.openxmlformats-officedocument.themeOverr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theme/themeOverride15.xml" ContentType="application/vnd.openxmlformats-officedocument.themeOverride+xml"/>
  <Override PartName="/ppt/charts/chart38.xml" ContentType="application/vnd.openxmlformats-officedocument.drawingml.chart+xml"/>
  <Override PartName="/ppt/theme/themeOverride16.xml" ContentType="application/vnd.openxmlformats-officedocument.themeOverride+xml"/>
  <Override PartName="/ppt/charts/chart39.xml" ContentType="application/vnd.openxmlformats-officedocument.drawingml.chart+xml"/>
  <Override PartName="/ppt/charts/chart40.xml" ContentType="application/vnd.openxmlformats-officedocument.drawingml.chart+xml"/>
  <Override PartName="/ppt/theme/themeOverride17.xml" ContentType="application/vnd.openxmlformats-officedocument.themeOverride+xml"/>
  <Override PartName="/ppt/charts/chart41.xml" ContentType="application/vnd.openxmlformats-officedocument.drawingml.chart+xml"/>
  <Override PartName="/ppt/theme/themeOverride18.xml" ContentType="application/vnd.openxmlformats-officedocument.themeOverride+xml"/>
  <Override PartName="/ppt/charts/chart42.xml" ContentType="application/vnd.openxmlformats-officedocument.drawingml.chart+xml"/>
  <Override PartName="/ppt/theme/themeOverride19.xml" ContentType="application/vnd.openxmlformats-officedocument.themeOverride+xml"/>
  <Override PartName="/ppt/charts/chart43.xml" ContentType="application/vnd.openxmlformats-officedocument.drawingml.chart+xml"/>
  <Override PartName="/ppt/theme/themeOverride20.xml" ContentType="application/vnd.openxmlformats-officedocument.themeOverr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theme/themeOverride21.xml" ContentType="application/vnd.openxmlformats-officedocument.themeOverride+xml"/>
  <Override PartName="/ppt/charts/chart51.xml" ContentType="application/vnd.openxmlformats-officedocument.drawingml.chart+xml"/>
  <Override PartName="/ppt/theme/themeOverride22.xml" ContentType="application/vnd.openxmlformats-officedocument.themeOverr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theme/themeOverride23.xml" ContentType="application/vnd.openxmlformats-officedocument.themeOverride+xml"/>
  <Override PartName="/ppt/charts/chart55.xml" ContentType="application/vnd.openxmlformats-officedocument.drawingml.chart+xml"/>
  <Override PartName="/ppt/theme/themeOverride24.xml" ContentType="application/vnd.openxmlformats-officedocument.themeOverride+xml"/>
  <Override PartName="/ppt/charts/chart56.xml" ContentType="application/vnd.openxmlformats-officedocument.drawingml.chart+xml"/>
  <Override PartName="/ppt/charts/chart5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9"/>
  </p:notesMasterIdLst>
  <p:sldIdLst>
    <p:sldId id="557" r:id="rId2"/>
    <p:sldId id="403" r:id="rId3"/>
    <p:sldId id="404" r:id="rId4"/>
    <p:sldId id="558" r:id="rId5"/>
    <p:sldId id="559" r:id="rId6"/>
    <p:sldId id="560" r:id="rId7"/>
    <p:sldId id="561" r:id="rId8"/>
    <p:sldId id="554" r:id="rId9"/>
    <p:sldId id="562" r:id="rId10"/>
    <p:sldId id="545" r:id="rId11"/>
    <p:sldId id="546" r:id="rId12"/>
    <p:sldId id="385" r:id="rId13"/>
    <p:sldId id="348" r:id="rId14"/>
    <p:sldId id="459" r:id="rId15"/>
    <p:sldId id="386" r:id="rId16"/>
    <p:sldId id="465" r:id="rId17"/>
    <p:sldId id="387" r:id="rId18"/>
    <p:sldId id="416" r:id="rId19"/>
    <p:sldId id="418" r:id="rId20"/>
    <p:sldId id="508" r:id="rId21"/>
    <p:sldId id="466" r:id="rId22"/>
    <p:sldId id="541" r:id="rId23"/>
    <p:sldId id="504" r:id="rId24"/>
    <p:sldId id="511" r:id="rId25"/>
    <p:sldId id="464" r:id="rId26"/>
    <p:sldId id="512" r:id="rId27"/>
    <p:sldId id="316" r:id="rId28"/>
    <p:sldId id="481" r:id="rId29"/>
    <p:sldId id="483" r:id="rId30"/>
    <p:sldId id="485" r:id="rId31"/>
    <p:sldId id="535" r:id="rId32"/>
    <p:sldId id="486" r:id="rId33"/>
    <p:sldId id="526" r:id="rId34"/>
    <p:sldId id="527" r:id="rId35"/>
    <p:sldId id="528" r:id="rId36"/>
    <p:sldId id="536" r:id="rId37"/>
    <p:sldId id="529" r:id="rId38"/>
    <p:sldId id="530" r:id="rId39"/>
    <p:sldId id="531" r:id="rId40"/>
    <p:sldId id="532" r:id="rId41"/>
    <p:sldId id="533" r:id="rId42"/>
    <p:sldId id="424" r:id="rId43"/>
    <p:sldId id="487" r:id="rId44"/>
    <p:sldId id="488" r:id="rId45"/>
    <p:sldId id="489" r:id="rId46"/>
    <p:sldId id="490" r:id="rId47"/>
    <p:sldId id="505" r:id="rId48"/>
    <p:sldId id="537" r:id="rId49"/>
    <p:sldId id="540" r:id="rId50"/>
    <p:sldId id="506" r:id="rId51"/>
    <p:sldId id="493" r:id="rId52"/>
    <p:sldId id="494" r:id="rId53"/>
    <p:sldId id="499" r:id="rId54"/>
    <p:sldId id="538" r:id="rId55"/>
    <p:sldId id="496" r:id="rId56"/>
    <p:sldId id="507" r:id="rId57"/>
    <p:sldId id="502" r:id="rId58"/>
    <p:sldId id="539" r:id="rId59"/>
    <p:sldId id="446" r:id="rId60"/>
    <p:sldId id="474" r:id="rId61"/>
    <p:sldId id="450" r:id="rId62"/>
    <p:sldId id="480" r:id="rId63"/>
    <p:sldId id="475" r:id="rId64"/>
    <p:sldId id="476" r:id="rId65"/>
    <p:sldId id="477" r:id="rId66"/>
    <p:sldId id="478" r:id="rId67"/>
    <p:sldId id="479" r:id="rId68"/>
    <p:sldId id="390" r:id="rId69"/>
    <p:sldId id="556" r:id="rId70"/>
    <p:sldId id="509" r:id="rId71"/>
    <p:sldId id="525" r:id="rId72"/>
    <p:sldId id="460" r:id="rId73"/>
    <p:sldId id="510" r:id="rId74"/>
    <p:sldId id="513" r:id="rId75"/>
    <p:sldId id="514" r:id="rId76"/>
    <p:sldId id="515" r:id="rId77"/>
    <p:sldId id="534" r:id="rId78"/>
    <p:sldId id="516" r:id="rId79"/>
    <p:sldId id="517" r:id="rId80"/>
    <p:sldId id="519" r:id="rId81"/>
    <p:sldId id="518" r:id="rId82"/>
    <p:sldId id="520" r:id="rId83"/>
    <p:sldId id="521" r:id="rId84"/>
    <p:sldId id="522" r:id="rId85"/>
    <p:sldId id="523" r:id="rId86"/>
    <p:sldId id="524" r:id="rId87"/>
    <p:sldId id="462"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Heath" initials="a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585" autoAdjust="0"/>
  </p:normalViewPr>
  <p:slideViewPr>
    <p:cSldViewPr>
      <p:cViewPr varScale="1">
        <p:scale>
          <a:sx n="110" d="100"/>
          <a:sy n="110" d="100"/>
        </p:scale>
        <p:origin x="-8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4.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5.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6.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7.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8.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9.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14.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6.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17.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8.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2.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23.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24.xml"/></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41"/>
          <c:y val="2.861312746063005E-2"/>
          <c:w val="0.48643732033496423"/>
          <c:h val="0.64357129675196867"/>
        </c:manualLayout>
      </c:layout>
      <c:pieChart>
        <c:varyColors val="1"/>
        <c:ser>
          <c:idx val="0"/>
          <c:order val="0"/>
          <c:tx>
            <c:strRef>
              <c:f>Sheet1!$B$1</c:f>
              <c:strCache>
                <c:ptCount val="1"/>
                <c:pt idx="0">
                  <c:v>All of it</c:v>
                </c:pt>
              </c:strCache>
            </c:strRef>
          </c:tx>
          <c:dPt>
            <c:idx val="0"/>
            <c:bubble3D val="0"/>
            <c:spPr>
              <a:solidFill>
                <a:srgbClr val="9BBB59"/>
              </a:solidFill>
            </c:spPr>
          </c:dPt>
          <c:dPt>
            <c:idx val="1"/>
            <c:bubble3D val="0"/>
            <c:spPr>
              <a:solidFill>
                <a:srgbClr val="4F81BD"/>
              </a:solidFill>
            </c:spPr>
          </c:dPt>
          <c:dLbls>
            <c:dLbl>
              <c:idx val="0"/>
              <c:layout>
                <c:manualLayout>
                  <c:x val="4.0878427430613977E-2"/>
                  <c:y val="0"/>
                </c:manualLayout>
              </c:layout>
              <c:dLblPos val="bestFit"/>
              <c:showLegendKey val="0"/>
              <c:showVal val="0"/>
              <c:showCatName val="1"/>
              <c:showSerName val="0"/>
              <c:showPercent val="1"/>
              <c:showBubbleSize val="0"/>
            </c:dLbl>
            <c:dLbl>
              <c:idx val="1"/>
              <c:layout>
                <c:manualLayout>
                  <c:x val="-0.10184825111146811"/>
                  <c:y val="2.6315789473684216E-2"/>
                </c:manualLayout>
              </c:layout>
              <c:showLegendKey val="0"/>
              <c:showVal val="0"/>
              <c:showCatName val="1"/>
              <c:showSerName val="0"/>
              <c:showPercent val="1"/>
              <c:showBubbleSize val="0"/>
            </c:dLbl>
            <c:dLbl>
              <c:idx val="2"/>
              <c:layout>
                <c:manualLayout>
                  <c:x val="-0.10600032138839789"/>
                  <c:y val="4.2968642077635113E-3"/>
                </c:manualLayout>
              </c:layout>
              <c:dLblPos val="bestFit"/>
              <c:showLegendKey val="0"/>
              <c:showVal val="0"/>
              <c:showCatName val="1"/>
              <c:showSerName val="0"/>
              <c:showPercent val="1"/>
              <c:showBubbleSize val="0"/>
            </c:dLbl>
            <c:txPr>
              <a:bodyPr/>
              <a:lstStyle/>
              <a:p>
                <a:pPr>
                  <a:defRPr sz="1200" b="1"/>
                </a:pPr>
                <a:endParaRPr lang="en-US"/>
              </a:p>
            </c:txPr>
            <c:dLblPos val="inEnd"/>
            <c:showLegendKey val="0"/>
            <c:showVal val="0"/>
            <c:showCatName val="1"/>
            <c:showSerName val="0"/>
            <c:showPercent val="1"/>
            <c:showBubbleSize val="0"/>
            <c:showLeaderLines val="0"/>
          </c:dLbls>
          <c:cat>
            <c:strRef>
              <c:f>Sheet1!$A$2:$A$3</c:f>
              <c:strCache>
                <c:ptCount val="2"/>
                <c:pt idx="0">
                  <c:v>Thai local Phuket</c:v>
                </c:pt>
                <c:pt idx="1">
                  <c:v>Thai migrant</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2235678873474138"/>
          <c:y val="2.8613127460630012E-2"/>
          <c:w val="0.48643732033496423"/>
          <c:h val="0.64357129675196867"/>
        </c:manualLayout>
      </c:layout>
      <c:pieChart>
        <c:varyColors val="1"/>
        <c:ser>
          <c:idx val="0"/>
          <c:order val="0"/>
          <c:tx>
            <c:strRef>
              <c:f>Sheet1!$B$1</c:f>
              <c:strCache>
                <c:ptCount val="1"/>
                <c:pt idx="0">
                  <c:v>All of it</c:v>
                </c:pt>
              </c:strCache>
            </c:strRef>
          </c:tx>
          <c:dPt>
            <c:idx val="0"/>
            <c:bubble3D val="0"/>
            <c:explosion val="17"/>
          </c:dPt>
          <c:dLbls>
            <c:dLbl>
              <c:idx val="0"/>
              <c:layout>
                <c:manualLayout>
                  <c:x val="0.10379153403696879"/>
                  <c:y val="-0.55092592592592549"/>
                </c:manualLayout>
              </c:layout>
              <c:dLblPos val="bestFit"/>
              <c:showLegendKey val="0"/>
              <c:showVal val="0"/>
              <c:showCatName val="1"/>
              <c:showSerName val="0"/>
              <c:showPercent val="1"/>
              <c:showBubbleSize val="0"/>
            </c:dLbl>
            <c:dLbl>
              <c:idx val="1"/>
              <c:delete val="1"/>
            </c:dLbl>
            <c:dLbl>
              <c:idx val="2"/>
              <c:layout>
                <c:manualLayout>
                  <c:x val="-0.15459652102310739"/>
                  <c:y val="5.2542322834646507E-2"/>
                </c:manualLayout>
              </c:layout>
              <c:dLblPos val="bestFit"/>
              <c:showLegendKey val="0"/>
              <c:showVal val="0"/>
              <c:showCatName val="1"/>
              <c:showSerName val="0"/>
              <c:showPercent val="1"/>
              <c:showBubbleSize val="0"/>
            </c:dLbl>
            <c:dLblPos val="inEnd"/>
            <c:showLegendKey val="0"/>
            <c:showVal val="0"/>
            <c:showCatName val="1"/>
            <c:showSerName val="0"/>
            <c:showPercent val="1"/>
            <c:showBubbleSize val="0"/>
            <c:showLeaderLines val="0"/>
          </c:dLbls>
          <c:cat>
            <c:strRef>
              <c:f>Sheet1!$A$2:$A$3</c:f>
              <c:strCache>
                <c:ptCount val="2"/>
                <c:pt idx="0">
                  <c:v>Aware</c:v>
                </c:pt>
                <c:pt idx="1">
                  <c:v>Not aware</c:v>
                </c:pt>
              </c:strCache>
            </c:str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2235678873474138"/>
          <c:y val="2.8613127460630012E-2"/>
          <c:w val="0.4864373203349644"/>
          <c:h val="0.64357129675196867"/>
        </c:manualLayout>
      </c:layout>
      <c:pieChart>
        <c:varyColors val="1"/>
        <c:ser>
          <c:idx val="0"/>
          <c:order val="0"/>
          <c:tx>
            <c:strRef>
              <c:f>Sheet1!$B$1</c:f>
              <c:strCache>
                <c:ptCount val="1"/>
                <c:pt idx="0">
                  <c:v>All of it</c:v>
                </c:pt>
              </c:strCache>
            </c:strRef>
          </c:tx>
          <c:dPt>
            <c:idx val="0"/>
            <c:bubble3D val="0"/>
            <c:explosion val="17"/>
          </c:dPt>
          <c:dLbls>
            <c:dLbl>
              <c:idx val="0"/>
              <c:layout>
                <c:manualLayout>
                  <c:x val="0.37066538225275142"/>
                  <c:y val="-0.62037037037037213"/>
                </c:manualLayout>
              </c:layout>
              <c:dLblPos val="bestFit"/>
              <c:showLegendKey val="0"/>
              <c:showVal val="0"/>
              <c:showCatName val="1"/>
              <c:showSerName val="0"/>
              <c:showPercent val="1"/>
              <c:showBubbleSize val="0"/>
            </c:dLbl>
            <c:dLbl>
              <c:idx val="1"/>
              <c:delete val="1"/>
            </c:dLbl>
            <c:dLbl>
              <c:idx val="2"/>
              <c:layout>
                <c:manualLayout>
                  <c:x val="-0.15459652102310739"/>
                  <c:y val="5.2542322834646535E-2"/>
                </c:manualLayout>
              </c:layout>
              <c:dLblPos val="bestFit"/>
              <c:showLegendKey val="0"/>
              <c:showVal val="0"/>
              <c:showCatName val="1"/>
              <c:showSerName val="0"/>
              <c:showPercent val="1"/>
              <c:showBubbleSize val="0"/>
            </c:dLbl>
            <c:dLblPos val="inEnd"/>
            <c:showLegendKey val="0"/>
            <c:showVal val="0"/>
            <c:showCatName val="1"/>
            <c:showSerName val="0"/>
            <c:showPercent val="1"/>
            <c:showBubbleSize val="0"/>
            <c:showLeaderLines val="0"/>
          </c:dLbls>
          <c:cat>
            <c:strRef>
              <c:f>Sheet1!$A$2:$A$3</c:f>
              <c:strCache>
                <c:ptCount val="2"/>
                <c:pt idx="0">
                  <c:v>Aware</c:v>
                </c:pt>
                <c:pt idx="1">
                  <c:v>Not aware</c:v>
                </c:pt>
              </c:strCache>
            </c:strRef>
          </c:cat>
          <c:val>
            <c:numRef>
              <c:f>Sheet1!$B$2:$B$3</c:f>
              <c:numCache>
                <c:formatCode>General</c:formatCode>
                <c:ptCount val="2"/>
                <c:pt idx="0">
                  <c:v>100</c:v>
                </c:pt>
                <c:pt idx="1">
                  <c:v>0</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561010756008483"/>
          <c:y val="4.4444444444444502E-2"/>
          <c:w val="0.59520688590396431"/>
          <c:h val="0.82302449693788471"/>
        </c:manualLayout>
      </c:layout>
      <c:barChart>
        <c:barDir val="bar"/>
        <c:grouping val="clustered"/>
        <c:varyColors val="0"/>
        <c:ser>
          <c:idx val="0"/>
          <c:order val="0"/>
          <c:tx>
            <c:strRef>
              <c:f>Sheet1!$B$1</c:f>
              <c:strCache>
                <c:ptCount val="1"/>
                <c:pt idx="0">
                  <c:v>Thai</c:v>
                </c:pt>
              </c:strCache>
            </c:strRef>
          </c:tx>
          <c:invertIfNegative val="0"/>
          <c:cat>
            <c:strRef>
              <c:f>Sheet1!$A$2:$A$15</c:f>
              <c:strCache>
                <c:ptCount val="14"/>
                <c:pt idx="0">
                  <c:v>None</c:v>
                </c:pt>
                <c:pt idx="1">
                  <c:v>Swollen hands or feet</c:v>
                </c:pt>
                <c:pt idx="2">
                  <c:v>Stomach ache</c:v>
                </c:pt>
                <c:pt idx="3">
                  <c:v>Cough and sore throat</c:v>
                </c:pt>
                <c:pt idx="4">
                  <c:v>Nausea or vomiting</c:v>
                </c:pt>
                <c:pt idx="5">
                  <c:v>Itchy skin</c:v>
                </c:pt>
                <c:pt idx="6">
                  <c:v>Prolonged tiredness</c:v>
                </c:pt>
                <c:pt idx="7">
                  <c:v>Red eyes and eye pain</c:v>
                </c:pt>
                <c:pt idx="8">
                  <c:v>Sweating</c:v>
                </c:pt>
                <c:pt idx="9">
                  <c:v>Red sports or rashes</c:v>
                </c:pt>
                <c:pt idx="10">
                  <c:v>Joint or muscle pain</c:v>
                </c:pt>
                <c:pt idx="11">
                  <c:v>Head aches</c:v>
                </c:pt>
                <c:pt idx="12">
                  <c:v>Cold shivers</c:v>
                </c:pt>
                <c:pt idx="13">
                  <c:v>High fever</c:v>
                </c:pt>
              </c:strCache>
            </c:strRef>
          </c:cat>
          <c:val>
            <c:numRef>
              <c:f>Sheet1!$B$2:$B$15</c:f>
              <c:numCache>
                <c:formatCode>General</c:formatCode>
                <c:ptCount val="14"/>
                <c:pt idx="0">
                  <c:v>0</c:v>
                </c:pt>
                <c:pt idx="1">
                  <c:v>0</c:v>
                </c:pt>
                <c:pt idx="2">
                  <c:v>4</c:v>
                </c:pt>
                <c:pt idx="3">
                  <c:v>4</c:v>
                </c:pt>
                <c:pt idx="4">
                  <c:v>19</c:v>
                </c:pt>
                <c:pt idx="5">
                  <c:v>22</c:v>
                </c:pt>
                <c:pt idx="6">
                  <c:v>12</c:v>
                </c:pt>
                <c:pt idx="7">
                  <c:v>16</c:v>
                </c:pt>
                <c:pt idx="8">
                  <c:v>33</c:v>
                </c:pt>
                <c:pt idx="9">
                  <c:v>88</c:v>
                </c:pt>
                <c:pt idx="10">
                  <c:v>45</c:v>
                </c:pt>
                <c:pt idx="11">
                  <c:v>65</c:v>
                </c:pt>
                <c:pt idx="12">
                  <c:v>76</c:v>
                </c:pt>
                <c:pt idx="13">
                  <c:v>96</c:v>
                </c:pt>
              </c:numCache>
            </c:numRef>
          </c:val>
        </c:ser>
        <c:ser>
          <c:idx val="1"/>
          <c:order val="1"/>
          <c:tx>
            <c:strRef>
              <c:f>Sheet1!$C$1</c:f>
              <c:strCache>
                <c:ptCount val="1"/>
                <c:pt idx="0">
                  <c:v>Migrants</c:v>
                </c:pt>
              </c:strCache>
            </c:strRef>
          </c:tx>
          <c:invertIfNegative val="0"/>
          <c:cat>
            <c:strRef>
              <c:f>Sheet1!$A$2:$A$15</c:f>
              <c:strCache>
                <c:ptCount val="14"/>
                <c:pt idx="0">
                  <c:v>None</c:v>
                </c:pt>
                <c:pt idx="1">
                  <c:v>Swollen hands or feet</c:v>
                </c:pt>
                <c:pt idx="2">
                  <c:v>Stomach ache</c:v>
                </c:pt>
                <c:pt idx="3">
                  <c:v>Cough and sore throat</c:v>
                </c:pt>
                <c:pt idx="4">
                  <c:v>Nausea or vomiting</c:v>
                </c:pt>
                <c:pt idx="5">
                  <c:v>Itchy skin</c:v>
                </c:pt>
                <c:pt idx="6">
                  <c:v>Prolonged tiredness</c:v>
                </c:pt>
                <c:pt idx="7">
                  <c:v>Red eyes and eye pain</c:v>
                </c:pt>
                <c:pt idx="8">
                  <c:v>Sweating</c:v>
                </c:pt>
                <c:pt idx="9">
                  <c:v>Red sports or rashes</c:v>
                </c:pt>
                <c:pt idx="10">
                  <c:v>Joint or muscle pain</c:v>
                </c:pt>
                <c:pt idx="11">
                  <c:v>Head aches</c:v>
                </c:pt>
                <c:pt idx="12">
                  <c:v>Cold shivers</c:v>
                </c:pt>
                <c:pt idx="13">
                  <c:v>High fever</c:v>
                </c:pt>
              </c:strCache>
            </c:strRef>
          </c:cat>
          <c:val>
            <c:numRef>
              <c:f>Sheet1!$C$2:$C$15</c:f>
              <c:numCache>
                <c:formatCode>General</c:formatCode>
                <c:ptCount val="14"/>
                <c:pt idx="0">
                  <c:v>7</c:v>
                </c:pt>
                <c:pt idx="1">
                  <c:v>9</c:v>
                </c:pt>
                <c:pt idx="2">
                  <c:v>14</c:v>
                </c:pt>
                <c:pt idx="3">
                  <c:v>17</c:v>
                </c:pt>
                <c:pt idx="4">
                  <c:v>26</c:v>
                </c:pt>
                <c:pt idx="5">
                  <c:v>27</c:v>
                </c:pt>
                <c:pt idx="6">
                  <c:v>34</c:v>
                </c:pt>
                <c:pt idx="7">
                  <c:v>35</c:v>
                </c:pt>
                <c:pt idx="8">
                  <c:v>46</c:v>
                </c:pt>
                <c:pt idx="9">
                  <c:v>46</c:v>
                </c:pt>
                <c:pt idx="10">
                  <c:v>58</c:v>
                </c:pt>
                <c:pt idx="11">
                  <c:v>58</c:v>
                </c:pt>
                <c:pt idx="12">
                  <c:v>65</c:v>
                </c:pt>
                <c:pt idx="13">
                  <c:v>79</c:v>
                </c:pt>
              </c:numCache>
            </c:numRef>
          </c:val>
        </c:ser>
        <c:dLbls>
          <c:showLegendKey val="0"/>
          <c:showVal val="0"/>
          <c:showCatName val="0"/>
          <c:showSerName val="0"/>
          <c:showPercent val="0"/>
          <c:showBubbleSize val="0"/>
        </c:dLbls>
        <c:gapWidth val="150"/>
        <c:axId val="128420480"/>
        <c:axId val="128422272"/>
      </c:barChart>
      <c:catAx>
        <c:axId val="128420480"/>
        <c:scaling>
          <c:orientation val="minMax"/>
        </c:scaling>
        <c:delete val="0"/>
        <c:axPos val="l"/>
        <c:majorTickMark val="none"/>
        <c:minorTickMark val="none"/>
        <c:tickLblPos val="nextTo"/>
        <c:txPr>
          <a:bodyPr/>
          <a:lstStyle/>
          <a:p>
            <a:pPr>
              <a:defRPr sz="1200"/>
            </a:pPr>
            <a:endParaRPr lang="en-US"/>
          </a:p>
        </c:txPr>
        <c:crossAx val="128422272"/>
        <c:crosses val="autoZero"/>
        <c:auto val="1"/>
        <c:lblAlgn val="ctr"/>
        <c:lblOffset val="100"/>
        <c:noMultiLvlLbl val="0"/>
      </c:catAx>
      <c:valAx>
        <c:axId val="128422272"/>
        <c:scaling>
          <c:orientation val="minMax"/>
          <c:max val="100"/>
          <c:min val="0"/>
        </c:scaling>
        <c:delete val="0"/>
        <c:axPos val="b"/>
        <c:majorGridlines/>
        <c:numFmt formatCode="General" sourceLinked="1"/>
        <c:majorTickMark val="none"/>
        <c:minorTickMark val="none"/>
        <c:tickLblPos val="nextTo"/>
        <c:txPr>
          <a:bodyPr/>
          <a:lstStyle/>
          <a:p>
            <a:pPr>
              <a:defRPr sz="1200"/>
            </a:pPr>
            <a:endParaRPr lang="en-US"/>
          </a:p>
        </c:txPr>
        <c:crossAx val="128420480"/>
        <c:crosses val="autoZero"/>
        <c:crossBetween val="between"/>
        <c:majorUnit val="1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Sheet1!$B$1</c:f>
              <c:strCache>
                <c:ptCount val="1"/>
                <c:pt idx="0">
                  <c:v>Thai</c:v>
                </c:pt>
              </c:strCache>
            </c:strRef>
          </c:tx>
          <c:invertIfNegative val="0"/>
          <c:cat>
            <c:strRef>
              <c:f>Sheet1!$A$2:$A$9</c:f>
              <c:strCache>
                <c:ptCount val="8"/>
                <c:pt idx="0">
                  <c:v>None</c:v>
                </c:pt>
                <c:pt idx="1">
                  <c:v>Ducks</c:v>
                </c:pt>
                <c:pt idx="2">
                  <c:v>Food</c:v>
                </c:pt>
                <c:pt idx="3">
                  <c:v>Chickens</c:v>
                </c:pt>
                <c:pt idx="4">
                  <c:v>Other infected people</c:v>
                </c:pt>
                <c:pt idx="5">
                  <c:v>Water</c:v>
                </c:pt>
                <c:pt idx="6">
                  <c:v>Night time mosquitoes</c:v>
                </c:pt>
                <c:pt idx="7">
                  <c:v>Day time mosquitoes</c:v>
                </c:pt>
              </c:strCache>
            </c:strRef>
          </c:cat>
          <c:val>
            <c:numRef>
              <c:f>Sheet1!$B$2:$B$9</c:f>
              <c:numCache>
                <c:formatCode>General</c:formatCode>
                <c:ptCount val="8"/>
                <c:pt idx="0">
                  <c:v>0</c:v>
                </c:pt>
                <c:pt idx="1">
                  <c:v>0</c:v>
                </c:pt>
                <c:pt idx="2">
                  <c:v>1</c:v>
                </c:pt>
                <c:pt idx="3">
                  <c:v>0</c:v>
                </c:pt>
                <c:pt idx="4">
                  <c:v>1</c:v>
                </c:pt>
                <c:pt idx="5">
                  <c:v>2</c:v>
                </c:pt>
                <c:pt idx="6">
                  <c:v>27</c:v>
                </c:pt>
                <c:pt idx="7">
                  <c:v>79</c:v>
                </c:pt>
              </c:numCache>
            </c:numRef>
          </c:val>
        </c:ser>
        <c:ser>
          <c:idx val="1"/>
          <c:order val="1"/>
          <c:tx>
            <c:strRef>
              <c:f>Sheet1!$C$1</c:f>
              <c:strCache>
                <c:ptCount val="1"/>
                <c:pt idx="0">
                  <c:v>Migrants</c:v>
                </c:pt>
              </c:strCache>
            </c:strRef>
          </c:tx>
          <c:invertIfNegative val="0"/>
          <c:cat>
            <c:strRef>
              <c:f>Sheet1!$A$2:$A$9</c:f>
              <c:strCache>
                <c:ptCount val="8"/>
                <c:pt idx="0">
                  <c:v>None</c:v>
                </c:pt>
                <c:pt idx="1">
                  <c:v>Ducks</c:v>
                </c:pt>
                <c:pt idx="2">
                  <c:v>Food</c:v>
                </c:pt>
                <c:pt idx="3">
                  <c:v>Chickens</c:v>
                </c:pt>
                <c:pt idx="4">
                  <c:v>Other infected people</c:v>
                </c:pt>
                <c:pt idx="5">
                  <c:v>Water</c:v>
                </c:pt>
                <c:pt idx="6">
                  <c:v>Night time mosquitoes</c:v>
                </c:pt>
                <c:pt idx="7">
                  <c:v>Day time mosquitoes</c:v>
                </c:pt>
              </c:strCache>
            </c:strRef>
          </c:cat>
          <c:val>
            <c:numRef>
              <c:f>Sheet1!$C$2:$C$9</c:f>
              <c:numCache>
                <c:formatCode>General</c:formatCode>
                <c:ptCount val="8"/>
                <c:pt idx="0">
                  <c:v>7</c:v>
                </c:pt>
                <c:pt idx="1">
                  <c:v>9</c:v>
                </c:pt>
                <c:pt idx="2">
                  <c:v>9</c:v>
                </c:pt>
                <c:pt idx="3">
                  <c:v>12</c:v>
                </c:pt>
                <c:pt idx="4">
                  <c:v>20</c:v>
                </c:pt>
                <c:pt idx="5">
                  <c:v>26</c:v>
                </c:pt>
                <c:pt idx="6">
                  <c:v>39</c:v>
                </c:pt>
                <c:pt idx="7">
                  <c:v>66</c:v>
                </c:pt>
              </c:numCache>
            </c:numRef>
          </c:val>
        </c:ser>
        <c:dLbls>
          <c:showLegendKey val="0"/>
          <c:showVal val="0"/>
          <c:showCatName val="0"/>
          <c:showSerName val="0"/>
          <c:showPercent val="0"/>
          <c:showBubbleSize val="0"/>
        </c:dLbls>
        <c:gapWidth val="150"/>
        <c:axId val="128723200"/>
        <c:axId val="128737280"/>
      </c:barChart>
      <c:catAx>
        <c:axId val="128723200"/>
        <c:scaling>
          <c:orientation val="minMax"/>
        </c:scaling>
        <c:delete val="0"/>
        <c:axPos val="l"/>
        <c:majorTickMark val="none"/>
        <c:minorTickMark val="none"/>
        <c:tickLblPos val="nextTo"/>
        <c:txPr>
          <a:bodyPr/>
          <a:lstStyle/>
          <a:p>
            <a:pPr>
              <a:defRPr sz="1200"/>
            </a:pPr>
            <a:endParaRPr lang="en-US"/>
          </a:p>
        </c:txPr>
        <c:crossAx val="128737280"/>
        <c:crosses val="autoZero"/>
        <c:auto val="1"/>
        <c:lblAlgn val="ctr"/>
        <c:lblOffset val="100"/>
        <c:noMultiLvlLbl val="0"/>
      </c:catAx>
      <c:valAx>
        <c:axId val="128737280"/>
        <c:scaling>
          <c:orientation val="minMax"/>
          <c:max val="100"/>
          <c:min val="0"/>
        </c:scaling>
        <c:delete val="0"/>
        <c:axPos val="b"/>
        <c:majorGridlines/>
        <c:numFmt formatCode="General" sourceLinked="1"/>
        <c:majorTickMark val="none"/>
        <c:minorTickMark val="none"/>
        <c:tickLblPos val="nextTo"/>
        <c:txPr>
          <a:bodyPr/>
          <a:lstStyle/>
          <a:p>
            <a:pPr>
              <a:defRPr sz="1200"/>
            </a:pPr>
            <a:endParaRPr lang="en-US"/>
          </a:p>
        </c:txPr>
        <c:crossAx val="128723200"/>
        <c:crosses val="autoZero"/>
        <c:crossBetween val="between"/>
        <c:majorUnit val="1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Sheet1!$B$1</c:f>
              <c:strCache>
                <c:ptCount val="1"/>
                <c:pt idx="0">
                  <c:v>Thai</c:v>
                </c:pt>
              </c:strCache>
            </c:strRef>
          </c:tx>
          <c:invertIfNegative val="0"/>
          <c:cat>
            <c:strRef>
              <c:f>Sheet1!$A$2:$A$16</c:f>
              <c:strCache>
                <c:ptCount val="15"/>
                <c:pt idx="0">
                  <c:v>None</c:v>
                </c:pt>
                <c:pt idx="1">
                  <c:v>Don't eat uncooked poutlry or egg</c:v>
                </c:pt>
                <c:pt idx="2">
                  <c:v>Wear facemask</c:v>
                </c:pt>
                <c:pt idx="3">
                  <c:v>Cough or sneeze in elbow</c:v>
                </c:pt>
                <c:pt idx="4">
                  <c:v>Wash hands with soap</c:v>
                </c:pt>
                <c:pt idx="5">
                  <c:v>Avoid contact with infected person</c:v>
                </c:pt>
                <c:pt idx="6">
                  <c:v>Don't let garbage accumulate</c:v>
                </c:pt>
                <c:pt idx="7">
                  <c:v>Full cover clothing</c:v>
                </c:pt>
                <c:pt idx="8">
                  <c:v>Cover water storage containers</c:v>
                </c:pt>
                <c:pt idx="9">
                  <c:v>No empty containers lying around</c:v>
                </c:pt>
                <c:pt idx="10">
                  <c:v>Residual spraying</c:v>
                </c:pt>
                <c:pt idx="11">
                  <c:v>Mosquito coil</c:v>
                </c:pt>
                <c:pt idx="12">
                  <c:v>Mosquito repellant</c:v>
                </c:pt>
                <c:pt idx="13">
                  <c:v>Window screens</c:v>
                </c:pt>
                <c:pt idx="14">
                  <c:v>Mosquito nets</c:v>
                </c:pt>
              </c:strCache>
            </c:strRef>
          </c:cat>
          <c:val>
            <c:numRef>
              <c:f>Sheet1!$B$2:$B$16</c:f>
              <c:numCache>
                <c:formatCode>General</c:formatCode>
                <c:ptCount val="15"/>
                <c:pt idx="0">
                  <c:v>0</c:v>
                </c:pt>
                <c:pt idx="1">
                  <c:v>1</c:v>
                </c:pt>
                <c:pt idx="2">
                  <c:v>1</c:v>
                </c:pt>
                <c:pt idx="3">
                  <c:v>1</c:v>
                </c:pt>
                <c:pt idx="4">
                  <c:v>3</c:v>
                </c:pt>
                <c:pt idx="5">
                  <c:v>1</c:v>
                </c:pt>
                <c:pt idx="6">
                  <c:v>48</c:v>
                </c:pt>
                <c:pt idx="7">
                  <c:v>22</c:v>
                </c:pt>
                <c:pt idx="8">
                  <c:v>76</c:v>
                </c:pt>
                <c:pt idx="9">
                  <c:v>81</c:v>
                </c:pt>
                <c:pt idx="10">
                  <c:v>80</c:v>
                </c:pt>
                <c:pt idx="11">
                  <c:v>76</c:v>
                </c:pt>
                <c:pt idx="12">
                  <c:v>83</c:v>
                </c:pt>
                <c:pt idx="13">
                  <c:v>87</c:v>
                </c:pt>
                <c:pt idx="14">
                  <c:v>97</c:v>
                </c:pt>
              </c:numCache>
            </c:numRef>
          </c:val>
        </c:ser>
        <c:ser>
          <c:idx val="1"/>
          <c:order val="1"/>
          <c:tx>
            <c:strRef>
              <c:f>Sheet1!$C$1</c:f>
              <c:strCache>
                <c:ptCount val="1"/>
                <c:pt idx="0">
                  <c:v>Migrants</c:v>
                </c:pt>
              </c:strCache>
            </c:strRef>
          </c:tx>
          <c:invertIfNegative val="0"/>
          <c:cat>
            <c:strRef>
              <c:f>Sheet1!$A$2:$A$16</c:f>
              <c:strCache>
                <c:ptCount val="15"/>
                <c:pt idx="0">
                  <c:v>None</c:v>
                </c:pt>
                <c:pt idx="1">
                  <c:v>Don't eat uncooked poutlry or egg</c:v>
                </c:pt>
                <c:pt idx="2">
                  <c:v>Wear facemask</c:v>
                </c:pt>
                <c:pt idx="3">
                  <c:v>Cough or sneeze in elbow</c:v>
                </c:pt>
                <c:pt idx="4">
                  <c:v>Wash hands with soap</c:v>
                </c:pt>
                <c:pt idx="5">
                  <c:v>Avoid contact with infected person</c:v>
                </c:pt>
                <c:pt idx="6">
                  <c:v>Don't let garbage accumulate</c:v>
                </c:pt>
                <c:pt idx="7">
                  <c:v>Full cover clothing</c:v>
                </c:pt>
                <c:pt idx="8">
                  <c:v>Cover water storage containers</c:v>
                </c:pt>
                <c:pt idx="9">
                  <c:v>No empty containers lying around</c:v>
                </c:pt>
                <c:pt idx="10">
                  <c:v>Residual spraying</c:v>
                </c:pt>
                <c:pt idx="11">
                  <c:v>Mosquito coil</c:v>
                </c:pt>
                <c:pt idx="12">
                  <c:v>Mosquito repellant</c:v>
                </c:pt>
                <c:pt idx="13">
                  <c:v>Window screens</c:v>
                </c:pt>
                <c:pt idx="14">
                  <c:v>Mosquito nets</c:v>
                </c:pt>
              </c:strCache>
            </c:strRef>
          </c:cat>
          <c:val>
            <c:numRef>
              <c:f>Sheet1!$C$2:$C$16</c:f>
              <c:numCache>
                <c:formatCode>General</c:formatCode>
                <c:ptCount val="15"/>
                <c:pt idx="0">
                  <c:v>3</c:v>
                </c:pt>
                <c:pt idx="1">
                  <c:v>18</c:v>
                </c:pt>
                <c:pt idx="2">
                  <c:v>18</c:v>
                </c:pt>
                <c:pt idx="3">
                  <c:v>19</c:v>
                </c:pt>
                <c:pt idx="4">
                  <c:v>22</c:v>
                </c:pt>
                <c:pt idx="5">
                  <c:v>23</c:v>
                </c:pt>
                <c:pt idx="6">
                  <c:v>42</c:v>
                </c:pt>
                <c:pt idx="7">
                  <c:v>45</c:v>
                </c:pt>
                <c:pt idx="8">
                  <c:v>60</c:v>
                </c:pt>
                <c:pt idx="9">
                  <c:v>65</c:v>
                </c:pt>
                <c:pt idx="10">
                  <c:v>73</c:v>
                </c:pt>
                <c:pt idx="11">
                  <c:v>74</c:v>
                </c:pt>
                <c:pt idx="12">
                  <c:v>79</c:v>
                </c:pt>
                <c:pt idx="13">
                  <c:v>80</c:v>
                </c:pt>
                <c:pt idx="14">
                  <c:v>90</c:v>
                </c:pt>
              </c:numCache>
            </c:numRef>
          </c:val>
        </c:ser>
        <c:dLbls>
          <c:showLegendKey val="0"/>
          <c:showVal val="0"/>
          <c:showCatName val="0"/>
          <c:showSerName val="0"/>
          <c:showPercent val="0"/>
          <c:showBubbleSize val="0"/>
        </c:dLbls>
        <c:gapWidth val="150"/>
        <c:axId val="128707200"/>
        <c:axId val="128708992"/>
      </c:barChart>
      <c:catAx>
        <c:axId val="128707200"/>
        <c:scaling>
          <c:orientation val="minMax"/>
        </c:scaling>
        <c:delete val="0"/>
        <c:axPos val="l"/>
        <c:majorTickMark val="none"/>
        <c:minorTickMark val="none"/>
        <c:tickLblPos val="nextTo"/>
        <c:txPr>
          <a:bodyPr/>
          <a:lstStyle/>
          <a:p>
            <a:pPr>
              <a:defRPr sz="1200"/>
            </a:pPr>
            <a:endParaRPr lang="en-US"/>
          </a:p>
        </c:txPr>
        <c:crossAx val="128708992"/>
        <c:crosses val="autoZero"/>
        <c:auto val="1"/>
        <c:lblAlgn val="ctr"/>
        <c:lblOffset val="100"/>
        <c:noMultiLvlLbl val="0"/>
      </c:catAx>
      <c:valAx>
        <c:axId val="128708992"/>
        <c:scaling>
          <c:orientation val="minMax"/>
          <c:max val="100"/>
          <c:min val="0"/>
        </c:scaling>
        <c:delete val="0"/>
        <c:axPos val="b"/>
        <c:majorGridlines/>
        <c:numFmt formatCode="General" sourceLinked="1"/>
        <c:majorTickMark val="none"/>
        <c:minorTickMark val="none"/>
        <c:tickLblPos val="nextTo"/>
        <c:txPr>
          <a:bodyPr/>
          <a:lstStyle/>
          <a:p>
            <a:pPr>
              <a:defRPr sz="1200"/>
            </a:pPr>
            <a:endParaRPr lang="en-US"/>
          </a:p>
        </c:txPr>
        <c:crossAx val="128707200"/>
        <c:crosses val="autoZero"/>
        <c:crossBetween val="between"/>
        <c:majorUnit val="1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2235678873474138"/>
          <c:y val="2.8613127460630012E-2"/>
          <c:w val="0.4864373203349644"/>
          <c:h val="0.64357129675196867"/>
        </c:manualLayout>
      </c:layout>
      <c:pieChart>
        <c:varyColors val="1"/>
        <c:ser>
          <c:idx val="0"/>
          <c:order val="0"/>
          <c:tx>
            <c:strRef>
              <c:f>Sheet1!$B$1</c:f>
              <c:strCache>
                <c:ptCount val="1"/>
                <c:pt idx="0">
                  <c:v>All of it</c:v>
                </c:pt>
              </c:strCache>
            </c:strRef>
          </c:tx>
          <c:dPt>
            <c:idx val="0"/>
            <c:bubble3D val="0"/>
            <c:explosion val="17"/>
          </c:dPt>
          <c:dLbls>
            <c:dLbl>
              <c:idx val="0"/>
              <c:layout>
                <c:manualLayout>
                  <c:x val="1.8123080359635946E-2"/>
                  <c:y val="-0.45878572470107903"/>
                </c:manualLayout>
              </c:layout>
              <c:dLblPos val="bestFit"/>
              <c:showLegendKey val="0"/>
              <c:showVal val="0"/>
              <c:showCatName val="1"/>
              <c:showSerName val="0"/>
              <c:showPercent val="1"/>
              <c:showBubbleSize val="0"/>
            </c:dLbl>
            <c:dLbl>
              <c:idx val="1"/>
              <c:delete val="1"/>
            </c:dLbl>
            <c:dLbl>
              <c:idx val="2"/>
              <c:layout>
                <c:manualLayout>
                  <c:x val="-0.15459652102310739"/>
                  <c:y val="5.2542322834646535E-2"/>
                </c:manualLayout>
              </c:layout>
              <c:dLblPos val="bestFit"/>
              <c:showLegendKey val="0"/>
              <c:showVal val="0"/>
              <c:showCatName val="1"/>
              <c:showSerName val="0"/>
              <c:showPercent val="1"/>
              <c:showBubbleSize val="0"/>
            </c:dLbl>
            <c:dLblPos val="inEnd"/>
            <c:showLegendKey val="0"/>
            <c:showVal val="0"/>
            <c:showCatName val="1"/>
            <c:showSerName val="0"/>
            <c:showPercent val="1"/>
            <c:showBubbleSize val="0"/>
            <c:showLeaderLines val="0"/>
          </c:dLbls>
          <c:cat>
            <c:strRef>
              <c:f>Sheet1!$A$2:$A$3</c:f>
              <c:strCache>
                <c:ptCount val="2"/>
                <c:pt idx="0">
                  <c:v>Aware</c:v>
                </c:pt>
                <c:pt idx="1">
                  <c:v>Not aware</c:v>
                </c:pt>
              </c:strCache>
            </c:strRef>
          </c:cat>
          <c:val>
            <c:numRef>
              <c:f>Sheet1!$B$2:$B$3</c:f>
              <c:numCache>
                <c:formatCode>General</c:formatCode>
                <c:ptCount val="2"/>
                <c:pt idx="0">
                  <c:v>66</c:v>
                </c:pt>
                <c:pt idx="1">
                  <c:v>34</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2235678873474138"/>
          <c:y val="2.8613127460630012E-2"/>
          <c:w val="0.48643732033496451"/>
          <c:h val="0.64357129675196867"/>
        </c:manualLayout>
      </c:layout>
      <c:pieChart>
        <c:varyColors val="1"/>
        <c:ser>
          <c:idx val="0"/>
          <c:order val="0"/>
          <c:tx>
            <c:strRef>
              <c:f>Sheet1!$B$1</c:f>
              <c:strCache>
                <c:ptCount val="1"/>
                <c:pt idx="0">
                  <c:v>All of it</c:v>
                </c:pt>
              </c:strCache>
            </c:strRef>
          </c:tx>
          <c:dPt>
            <c:idx val="0"/>
            <c:bubble3D val="0"/>
            <c:explosion val="17"/>
          </c:dPt>
          <c:dLbls>
            <c:dLbl>
              <c:idx val="0"/>
              <c:layout>
                <c:manualLayout>
                  <c:x val="0.35293516501926736"/>
                  <c:y val="-0.62037037037037213"/>
                </c:manualLayout>
              </c:layout>
              <c:dLblPos val="bestFit"/>
              <c:showLegendKey val="0"/>
              <c:showVal val="0"/>
              <c:showCatName val="1"/>
              <c:showSerName val="0"/>
              <c:showPercent val="1"/>
              <c:showBubbleSize val="0"/>
            </c:dLbl>
            <c:dLbl>
              <c:idx val="1"/>
              <c:delete val="1"/>
            </c:dLbl>
            <c:dLbl>
              <c:idx val="2"/>
              <c:layout>
                <c:manualLayout>
                  <c:x val="-0.15459652102310739"/>
                  <c:y val="5.254232283464657E-2"/>
                </c:manualLayout>
              </c:layout>
              <c:dLblPos val="bestFit"/>
              <c:showLegendKey val="0"/>
              <c:showVal val="0"/>
              <c:showCatName val="1"/>
              <c:showSerName val="0"/>
              <c:showPercent val="1"/>
              <c:showBubbleSize val="0"/>
            </c:dLbl>
            <c:dLblPos val="inEnd"/>
            <c:showLegendKey val="0"/>
            <c:showVal val="0"/>
            <c:showCatName val="1"/>
            <c:showSerName val="0"/>
            <c:showPercent val="1"/>
            <c:showBubbleSize val="0"/>
            <c:showLeaderLines val="0"/>
          </c:dLbls>
          <c:cat>
            <c:strRef>
              <c:f>Sheet1!$A$2:$A$3</c:f>
              <c:strCache>
                <c:ptCount val="2"/>
                <c:pt idx="0">
                  <c:v>Aware</c:v>
                </c:pt>
                <c:pt idx="1">
                  <c:v>Not aware</c:v>
                </c:pt>
              </c:strCache>
            </c:strRef>
          </c:cat>
          <c:val>
            <c:numRef>
              <c:f>Sheet1!$B$2:$B$3</c:f>
              <c:numCache>
                <c:formatCode>General</c:formatCode>
                <c:ptCount val="2"/>
                <c:pt idx="0">
                  <c:v>99</c:v>
                </c:pt>
                <c:pt idx="1">
                  <c:v>1</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tx>
            <c:strRef>
              <c:f>Sheet1!$B$1</c:f>
              <c:strCache>
                <c:ptCount val="1"/>
                <c:pt idx="0">
                  <c:v>Thai</c:v>
                </c:pt>
              </c:strCache>
            </c:strRef>
          </c:tx>
          <c:invertIfNegative val="0"/>
          <c:cat>
            <c:strRef>
              <c:f>Sheet1!$A$2:$A$15</c:f>
              <c:strCache>
                <c:ptCount val="14"/>
                <c:pt idx="0">
                  <c:v>None</c:v>
                </c:pt>
                <c:pt idx="1">
                  <c:v>Itchy skin</c:v>
                </c:pt>
                <c:pt idx="2">
                  <c:v>Swollen hands or feet</c:v>
                </c:pt>
                <c:pt idx="3">
                  <c:v>Stomach ache</c:v>
                </c:pt>
                <c:pt idx="4">
                  <c:v>Red sports or rashes</c:v>
                </c:pt>
                <c:pt idx="5">
                  <c:v>Nausea or vomiting</c:v>
                </c:pt>
                <c:pt idx="6">
                  <c:v>Red eyes and eye pain</c:v>
                </c:pt>
                <c:pt idx="7">
                  <c:v>Cough and sore throat</c:v>
                </c:pt>
                <c:pt idx="8">
                  <c:v>Sweating</c:v>
                </c:pt>
                <c:pt idx="9">
                  <c:v>Joint or muscle pain</c:v>
                </c:pt>
                <c:pt idx="10">
                  <c:v>Prolonged tiredness</c:v>
                </c:pt>
                <c:pt idx="11">
                  <c:v>Head aches</c:v>
                </c:pt>
                <c:pt idx="12">
                  <c:v>Cold shivers</c:v>
                </c:pt>
                <c:pt idx="13">
                  <c:v>High fever</c:v>
                </c:pt>
              </c:strCache>
            </c:strRef>
          </c:cat>
          <c:val>
            <c:numRef>
              <c:f>Sheet1!$B$2:$B$15</c:f>
              <c:numCache>
                <c:formatCode>General</c:formatCode>
                <c:ptCount val="14"/>
                <c:pt idx="0">
                  <c:v>0</c:v>
                </c:pt>
                <c:pt idx="1">
                  <c:v>6</c:v>
                </c:pt>
                <c:pt idx="2">
                  <c:v>2</c:v>
                </c:pt>
                <c:pt idx="3">
                  <c:v>24</c:v>
                </c:pt>
                <c:pt idx="4">
                  <c:v>1</c:v>
                </c:pt>
                <c:pt idx="5">
                  <c:v>39</c:v>
                </c:pt>
                <c:pt idx="6">
                  <c:v>9</c:v>
                </c:pt>
                <c:pt idx="7">
                  <c:v>52</c:v>
                </c:pt>
                <c:pt idx="8">
                  <c:v>12</c:v>
                </c:pt>
                <c:pt idx="9">
                  <c:v>42</c:v>
                </c:pt>
                <c:pt idx="10">
                  <c:v>30</c:v>
                </c:pt>
                <c:pt idx="11">
                  <c:v>50</c:v>
                </c:pt>
                <c:pt idx="12">
                  <c:v>50</c:v>
                </c:pt>
                <c:pt idx="13">
                  <c:v>91</c:v>
                </c:pt>
              </c:numCache>
            </c:numRef>
          </c:val>
        </c:ser>
        <c:ser>
          <c:idx val="1"/>
          <c:order val="1"/>
          <c:tx>
            <c:strRef>
              <c:f>Sheet1!$C$1</c:f>
              <c:strCache>
                <c:ptCount val="1"/>
                <c:pt idx="0">
                  <c:v>Migrants</c:v>
                </c:pt>
              </c:strCache>
            </c:strRef>
          </c:tx>
          <c:invertIfNegative val="0"/>
          <c:cat>
            <c:strRef>
              <c:f>Sheet1!$A$2:$A$15</c:f>
              <c:strCache>
                <c:ptCount val="14"/>
                <c:pt idx="0">
                  <c:v>None</c:v>
                </c:pt>
                <c:pt idx="1">
                  <c:v>Itchy skin</c:v>
                </c:pt>
                <c:pt idx="2">
                  <c:v>Swollen hands or feet</c:v>
                </c:pt>
                <c:pt idx="3">
                  <c:v>Stomach ache</c:v>
                </c:pt>
                <c:pt idx="4">
                  <c:v>Red sports or rashes</c:v>
                </c:pt>
                <c:pt idx="5">
                  <c:v>Nausea or vomiting</c:v>
                </c:pt>
                <c:pt idx="6">
                  <c:v>Red eyes and eye pain</c:v>
                </c:pt>
                <c:pt idx="7">
                  <c:v>Cough and sore throat</c:v>
                </c:pt>
                <c:pt idx="8">
                  <c:v>Sweating</c:v>
                </c:pt>
                <c:pt idx="9">
                  <c:v>Joint or muscle pain</c:v>
                </c:pt>
                <c:pt idx="10">
                  <c:v>Prolonged tiredness</c:v>
                </c:pt>
                <c:pt idx="11">
                  <c:v>Head aches</c:v>
                </c:pt>
                <c:pt idx="12">
                  <c:v>Cold shivers</c:v>
                </c:pt>
                <c:pt idx="13">
                  <c:v>High fever</c:v>
                </c:pt>
              </c:strCache>
            </c:strRef>
          </c:cat>
          <c:val>
            <c:numRef>
              <c:f>Sheet1!$C$2:$C$15</c:f>
              <c:numCache>
                <c:formatCode>General</c:formatCode>
                <c:ptCount val="14"/>
                <c:pt idx="0">
                  <c:v>13</c:v>
                </c:pt>
                <c:pt idx="1">
                  <c:v>6</c:v>
                </c:pt>
                <c:pt idx="2">
                  <c:v>9</c:v>
                </c:pt>
                <c:pt idx="3">
                  <c:v>9</c:v>
                </c:pt>
                <c:pt idx="4">
                  <c:v>10</c:v>
                </c:pt>
                <c:pt idx="5">
                  <c:v>10</c:v>
                </c:pt>
                <c:pt idx="6">
                  <c:v>17</c:v>
                </c:pt>
                <c:pt idx="7">
                  <c:v>31</c:v>
                </c:pt>
                <c:pt idx="8">
                  <c:v>33</c:v>
                </c:pt>
                <c:pt idx="9">
                  <c:v>40</c:v>
                </c:pt>
                <c:pt idx="10">
                  <c:v>49</c:v>
                </c:pt>
                <c:pt idx="11">
                  <c:v>52</c:v>
                </c:pt>
                <c:pt idx="12">
                  <c:v>55</c:v>
                </c:pt>
                <c:pt idx="13">
                  <c:v>72</c:v>
                </c:pt>
              </c:numCache>
            </c:numRef>
          </c:val>
        </c:ser>
        <c:dLbls>
          <c:showLegendKey val="0"/>
          <c:showVal val="0"/>
          <c:showCatName val="0"/>
          <c:showSerName val="0"/>
          <c:showPercent val="0"/>
          <c:showBubbleSize val="0"/>
        </c:dLbls>
        <c:gapWidth val="150"/>
        <c:axId val="129065728"/>
        <c:axId val="129067264"/>
      </c:barChart>
      <c:catAx>
        <c:axId val="129065728"/>
        <c:scaling>
          <c:orientation val="minMax"/>
        </c:scaling>
        <c:delete val="0"/>
        <c:axPos val="l"/>
        <c:majorTickMark val="none"/>
        <c:minorTickMark val="none"/>
        <c:tickLblPos val="nextTo"/>
        <c:txPr>
          <a:bodyPr/>
          <a:lstStyle/>
          <a:p>
            <a:pPr>
              <a:defRPr sz="1200"/>
            </a:pPr>
            <a:endParaRPr lang="en-US"/>
          </a:p>
        </c:txPr>
        <c:crossAx val="129067264"/>
        <c:crosses val="autoZero"/>
        <c:auto val="1"/>
        <c:lblAlgn val="ctr"/>
        <c:lblOffset val="100"/>
        <c:noMultiLvlLbl val="0"/>
      </c:catAx>
      <c:valAx>
        <c:axId val="129067264"/>
        <c:scaling>
          <c:orientation val="minMax"/>
          <c:max val="100"/>
          <c:min val="0"/>
        </c:scaling>
        <c:delete val="0"/>
        <c:axPos val="b"/>
        <c:majorGridlines/>
        <c:numFmt formatCode="General" sourceLinked="1"/>
        <c:majorTickMark val="none"/>
        <c:minorTickMark val="none"/>
        <c:tickLblPos val="nextTo"/>
        <c:txPr>
          <a:bodyPr/>
          <a:lstStyle/>
          <a:p>
            <a:pPr>
              <a:defRPr sz="1200"/>
            </a:pPr>
            <a:endParaRPr lang="en-US"/>
          </a:p>
        </c:txPr>
        <c:crossAx val="129065728"/>
        <c:crosses val="autoZero"/>
        <c:crossBetween val="between"/>
        <c:majorUnit val="1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1590422520714359"/>
          <c:y val="0"/>
          <c:w val="0.59164479440069995"/>
          <c:h val="0.82302449693788471"/>
        </c:manualLayout>
      </c:layout>
      <c:barChart>
        <c:barDir val="bar"/>
        <c:grouping val="clustered"/>
        <c:varyColors val="0"/>
        <c:ser>
          <c:idx val="0"/>
          <c:order val="0"/>
          <c:tx>
            <c:strRef>
              <c:f>Sheet1!$B$1</c:f>
              <c:strCache>
                <c:ptCount val="1"/>
                <c:pt idx="0">
                  <c:v>Thai</c:v>
                </c:pt>
              </c:strCache>
            </c:strRef>
          </c:tx>
          <c:invertIfNegative val="0"/>
          <c:cat>
            <c:strRef>
              <c:f>Sheet1!$A$2:$A$9</c:f>
              <c:strCache>
                <c:ptCount val="8"/>
                <c:pt idx="0">
                  <c:v>None</c:v>
                </c:pt>
                <c:pt idx="1">
                  <c:v>Day time mosquitoes</c:v>
                </c:pt>
                <c:pt idx="2">
                  <c:v>Night time mosquitoes</c:v>
                </c:pt>
                <c:pt idx="3">
                  <c:v>Water</c:v>
                </c:pt>
                <c:pt idx="4">
                  <c:v>Food</c:v>
                </c:pt>
                <c:pt idx="5">
                  <c:v>Other infected people</c:v>
                </c:pt>
                <c:pt idx="6">
                  <c:v>Ducks</c:v>
                </c:pt>
                <c:pt idx="7">
                  <c:v>Chickens</c:v>
                </c:pt>
              </c:strCache>
            </c:strRef>
          </c:cat>
          <c:val>
            <c:numRef>
              <c:f>Sheet1!$B$2:$B$9</c:f>
              <c:numCache>
                <c:formatCode>General</c:formatCode>
                <c:ptCount val="8"/>
                <c:pt idx="0">
                  <c:v>0</c:v>
                </c:pt>
                <c:pt idx="1">
                  <c:v>1</c:v>
                </c:pt>
                <c:pt idx="2">
                  <c:v>0</c:v>
                </c:pt>
                <c:pt idx="3">
                  <c:v>6</c:v>
                </c:pt>
                <c:pt idx="4">
                  <c:v>14</c:v>
                </c:pt>
                <c:pt idx="5">
                  <c:v>63</c:v>
                </c:pt>
                <c:pt idx="6">
                  <c:v>98</c:v>
                </c:pt>
                <c:pt idx="7">
                  <c:v>99</c:v>
                </c:pt>
              </c:numCache>
            </c:numRef>
          </c:val>
        </c:ser>
        <c:ser>
          <c:idx val="1"/>
          <c:order val="1"/>
          <c:tx>
            <c:strRef>
              <c:f>Sheet1!$C$1</c:f>
              <c:strCache>
                <c:ptCount val="1"/>
                <c:pt idx="0">
                  <c:v>Migrants</c:v>
                </c:pt>
              </c:strCache>
            </c:strRef>
          </c:tx>
          <c:invertIfNegative val="0"/>
          <c:cat>
            <c:strRef>
              <c:f>Sheet1!$A$2:$A$9</c:f>
              <c:strCache>
                <c:ptCount val="8"/>
                <c:pt idx="0">
                  <c:v>None</c:v>
                </c:pt>
                <c:pt idx="1">
                  <c:v>Day time mosquitoes</c:v>
                </c:pt>
                <c:pt idx="2">
                  <c:v>Night time mosquitoes</c:v>
                </c:pt>
                <c:pt idx="3">
                  <c:v>Water</c:v>
                </c:pt>
                <c:pt idx="4">
                  <c:v>Food</c:v>
                </c:pt>
                <c:pt idx="5">
                  <c:v>Other infected people</c:v>
                </c:pt>
                <c:pt idx="6">
                  <c:v>Ducks</c:v>
                </c:pt>
                <c:pt idx="7">
                  <c:v>Chickens</c:v>
                </c:pt>
              </c:strCache>
            </c:strRef>
          </c:cat>
          <c:val>
            <c:numRef>
              <c:f>Sheet1!$C$2:$C$9</c:f>
              <c:numCache>
                <c:formatCode>General</c:formatCode>
                <c:ptCount val="8"/>
                <c:pt idx="0">
                  <c:v>9</c:v>
                </c:pt>
                <c:pt idx="1">
                  <c:v>11</c:v>
                </c:pt>
                <c:pt idx="2">
                  <c:v>12</c:v>
                </c:pt>
                <c:pt idx="3">
                  <c:v>16</c:v>
                </c:pt>
                <c:pt idx="4">
                  <c:v>19</c:v>
                </c:pt>
                <c:pt idx="5">
                  <c:v>39</c:v>
                </c:pt>
                <c:pt idx="6">
                  <c:v>69</c:v>
                </c:pt>
                <c:pt idx="7">
                  <c:v>73</c:v>
                </c:pt>
              </c:numCache>
            </c:numRef>
          </c:val>
        </c:ser>
        <c:dLbls>
          <c:showLegendKey val="0"/>
          <c:showVal val="0"/>
          <c:showCatName val="0"/>
          <c:showSerName val="0"/>
          <c:showPercent val="0"/>
          <c:showBubbleSize val="0"/>
        </c:dLbls>
        <c:gapWidth val="150"/>
        <c:axId val="131547520"/>
        <c:axId val="131549056"/>
      </c:barChart>
      <c:catAx>
        <c:axId val="131547520"/>
        <c:scaling>
          <c:orientation val="minMax"/>
        </c:scaling>
        <c:delete val="0"/>
        <c:axPos val="l"/>
        <c:majorTickMark val="none"/>
        <c:minorTickMark val="none"/>
        <c:tickLblPos val="nextTo"/>
        <c:txPr>
          <a:bodyPr/>
          <a:lstStyle/>
          <a:p>
            <a:pPr>
              <a:defRPr sz="1200"/>
            </a:pPr>
            <a:endParaRPr lang="en-US"/>
          </a:p>
        </c:txPr>
        <c:crossAx val="131549056"/>
        <c:crosses val="autoZero"/>
        <c:auto val="1"/>
        <c:lblAlgn val="ctr"/>
        <c:lblOffset val="100"/>
        <c:noMultiLvlLbl val="0"/>
      </c:catAx>
      <c:valAx>
        <c:axId val="131549056"/>
        <c:scaling>
          <c:orientation val="minMax"/>
          <c:max val="100"/>
          <c:min val="0"/>
        </c:scaling>
        <c:delete val="0"/>
        <c:axPos val="b"/>
        <c:majorGridlines/>
        <c:numFmt formatCode="General" sourceLinked="1"/>
        <c:majorTickMark val="none"/>
        <c:minorTickMark val="none"/>
        <c:tickLblPos val="nextTo"/>
        <c:txPr>
          <a:bodyPr/>
          <a:lstStyle/>
          <a:p>
            <a:pPr>
              <a:defRPr sz="1200"/>
            </a:pPr>
            <a:endParaRPr lang="en-US"/>
          </a:p>
        </c:txPr>
        <c:crossAx val="131547520"/>
        <c:crosses val="autoZero"/>
        <c:crossBetween val="between"/>
        <c:majorUnit val="1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31280788430858025"/>
          <c:y val="1.9230769230769305E-2"/>
          <c:w val="0.49637512222736963"/>
          <c:h val="0.84684812235009399"/>
        </c:manualLayout>
      </c:layout>
      <c:barChart>
        <c:barDir val="bar"/>
        <c:grouping val="clustered"/>
        <c:varyColors val="0"/>
        <c:ser>
          <c:idx val="0"/>
          <c:order val="0"/>
          <c:tx>
            <c:strRef>
              <c:f>Sheet1!$B$1</c:f>
              <c:strCache>
                <c:ptCount val="1"/>
                <c:pt idx="0">
                  <c:v>Thai</c:v>
                </c:pt>
              </c:strCache>
            </c:strRef>
          </c:tx>
          <c:invertIfNegative val="0"/>
          <c:cat>
            <c:strRef>
              <c:f>Sheet1!$A$2:$A$16</c:f>
              <c:strCache>
                <c:ptCount val="15"/>
                <c:pt idx="0">
                  <c:v>None</c:v>
                </c:pt>
                <c:pt idx="1">
                  <c:v>Full cover clothing</c:v>
                </c:pt>
                <c:pt idx="2">
                  <c:v>Mosquito coil</c:v>
                </c:pt>
                <c:pt idx="3">
                  <c:v>Mosquito repellant</c:v>
                </c:pt>
                <c:pt idx="4">
                  <c:v>Don't let garbage accumulate</c:v>
                </c:pt>
                <c:pt idx="5">
                  <c:v>Cover water storage containers</c:v>
                </c:pt>
                <c:pt idx="6">
                  <c:v>No empty containers lying around</c:v>
                </c:pt>
                <c:pt idx="7">
                  <c:v>Residual spraying</c:v>
                </c:pt>
                <c:pt idx="8">
                  <c:v>Window screens</c:v>
                </c:pt>
                <c:pt idx="9">
                  <c:v>Mosquito nets</c:v>
                </c:pt>
                <c:pt idx="10">
                  <c:v>Avoid contact with infected person</c:v>
                </c:pt>
                <c:pt idx="11">
                  <c:v>Cough or sneeze in elbow</c:v>
                </c:pt>
                <c:pt idx="12">
                  <c:v>Wear facemask</c:v>
                </c:pt>
                <c:pt idx="13">
                  <c:v>Wash hands with soap</c:v>
                </c:pt>
                <c:pt idx="14">
                  <c:v>Don't eat uncooked poutlry or egg</c:v>
                </c:pt>
              </c:strCache>
            </c:strRef>
          </c:cat>
          <c:val>
            <c:numRef>
              <c:f>Sheet1!$B$2:$B$16</c:f>
              <c:numCache>
                <c:formatCode>General</c:formatCode>
                <c:ptCount val="15"/>
                <c:pt idx="0">
                  <c:v>0</c:v>
                </c:pt>
                <c:pt idx="1">
                  <c:v>22</c:v>
                </c:pt>
                <c:pt idx="4">
                  <c:v>8</c:v>
                </c:pt>
                <c:pt idx="5">
                  <c:v>2</c:v>
                </c:pt>
                <c:pt idx="7">
                  <c:v>1</c:v>
                </c:pt>
                <c:pt idx="8">
                  <c:v>1</c:v>
                </c:pt>
                <c:pt idx="9">
                  <c:v>9</c:v>
                </c:pt>
                <c:pt idx="10">
                  <c:v>63</c:v>
                </c:pt>
                <c:pt idx="11">
                  <c:v>72</c:v>
                </c:pt>
                <c:pt idx="12">
                  <c:v>88</c:v>
                </c:pt>
                <c:pt idx="13">
                  <c:v>87</c:v>
                </c:pt>
                <c:pt idx="14">
                  <c:v>92</c:v>
                </c:pt>
              </c:numCache>
            </c:numRef>
          </c:val>
        </c:ser>
        <c:ser>
          <c:idx val="1"/>
          <c:order val="1"/>
          <c:tx>
            <c:strRef>
              <c:f>Sheet1!$C$1</c:f>
              <c:strCache>
                <c:ptCount val="1"/>
                <c:pt idx="0">
                  <c:v>Migrants</c:v>
                </c:pt>
              </c:strCache>
            </c:strRef>
          </c:tx>
          <c:invertIfNegative val="0"/>
          <c:cat>
            <c:strRef>
              <c:f>Sheet1!$A$2:$A$16</c:f>
              <c:strCache>
                <c:ptCount val="15"/>
                <c:pt idx="0">
                  <c:v>None</c:v>
                </c:pt>
                <c:pt idx="1">
                  <c:v>Full cover clothing</c:v>
                </c:pt>
                <c:pt idx="2">
                  <c:v>Mosquito coil</c:v>
                </c:pt>
                <c:pt idx="3">
                  <c:v>Mosquito repellant</c:v>
                </c:pt>
                <c:pt idx="4">
                  <c:v>Don't let garbage accumulate</c:v>
                </c:pt>
                <c:pt idx="5">
                  <c:v>Cover water storage containers</c:v>
                </c:pt>
                <c:pt idx="6">
                  <c:v>No empty containers lying around</c:v>
                </c:pt>
                <c:pt idx="7">
                  <c:v>Residual spraying</c:v>
                </c:pt>
                <c:pt idx="8">
                  <c:v>Window screens</c:v>
                </c:pt>
                <c:pt idx="9">
                  <c:v>Mosquito nets</c:v>
                </c:pt>
                <c:pt idx="10">
                  <c:v>Avoid contact with infected person</c:v>
                </c:pt>
                <c:pt idx="11">
                  <c:v>Cough or sneeze in elbow</c:v>
                </c:pt>
                <c:pt idx="12">
                  <c:v>Wear facemask</c:v>
                </c:pt>
                <c:pt idx="13">
                  <c:v>Wash hands with soap</c:v>
                </c:pt>
                <c:pt idx="14">
                  <c:v>Don't eat uncooked poutlry or egg</c:v>
                </c:pt>
              </c:strCache>
            </c:strRef>
          </c:cat>
          <c:val>
            <c:numRef>
              <c:f>Sheet1!$C$2:$C$16</c:f>
              <c:numCache>
                <c:formatCode>General</c:formatCode>
                <c:ptCount val="15"/>
                <c:pt idx="0">
                  <c:v>7</c:v>
                </c:pt>
                <c:pt idx="1">
                  <c:v>12</c:v>
                </c:pt>
                <c:pt idx="2">
                  <c:v>13</c:v>
                </c:pt>
                <c:pt idx="3">
                  <c:v>13</c:v>
                </c:pt>
                <c:pt idx="4">
                  <c:v>14</c:v>
                </c:pt>
                <c:pt idx="5">
                  <c:v>15</c:v>
                </c:pt>
                <c:pt idx="6">
                  <c:v>15</c:v>
                </c:pt>
                <c:pt idx="7">
                  <c:v>15</c:v>
                </c:pt>
                <c:pt idx="8">
                  <c:v>17</c:v>
                </c:pt>
                <c:pt idx="9">
                  <c:v>20</c:v>
                </c:pt>
                <c:pt idx="10">
                  <c:v>50</c:v>
                </c:pt>
                <c:pt idx="11">
                  <c:v>53</c:v>
                </c:pt>
                <c:pt idx="12">
                  <c:v>66</c:v>
                </c:pt>
                <c:pt idx="13">
                  <c:v>74</c:v>
                </c:pt>
                <c:pt idx="14">
                  <c:v>82</c:v>
                </c:pt>
              </c:numCache>
            </c:numRef>
          </c:val>
        </c:ser>
        <c:dLbls>
          <c:showLegendKey val="0"/>
          <c:showVal val="0"/>
          <c:showCatName val="0"/>
          <c:showSerName val="0"/>
          <c:showPercent val="0"/>
          <c:showBubbleSize val="0"/>
        </c:dLbls>
        <c:gapWidth val="150"/>
        <c:axId val="131592192"/>
        <c:axId val="131593728"/>
      </c:barChart>
      <c:catAx>
        <c:axId val="131592192"/>
        <c:scaling>
          <c:orientation val="minMax"/>
        </c:scaling>
        <c:delete val="0"/>
        <c:axPos val="l"/>
        <c:majorTickMark val="none"/>
        <c:minorTickMark val="none"/>
        <c:tickLblPos val="nextTo"/>
        <c:txPr>
          <a:bodyPr/>
          <a:lstStyle/>
          <a:p>
            <a:pPr>
              <a:defRPr sz="1200"/>
            </a:pPr>
            <a:endParaRPr lang="en-US"/>
          </a:p>
        </c:txPr>
        <c:crossAx val="131593728"/>
        <c:crosses val="autoZero"/>
        <c:auto val="1"/>
        <c:lblAlgn val="ctr"/>
        <c:lblOffset val="100"/>
        <c:noMultiLvlLbl val="0"/>
      </c:catAx>
      <c:valAx>
        <c:axId val="131593728"/>
        <c:scaling>
          <c:orientation val="minMax"/>
          <c:max val="100"/>
          <c:min val="0"/>
        </c:scaling>
        <c:delete val="0"/>
        <c:axPos val="b"/>
        <c:majorGridlines/>
        <c:numFmt formatCode="General" sourceLinked="1"/>
        <c:majorTickMark val="none"/>
        <c:minorTickMark val="none"/>
        <c:tickLblPos val="nextTo"/>
        <c:txPr>
          <a:bodyPr/>
          <a:lstStyle/>
          <a:p>
            <a:pPr>
              <a:defRPr sz="1200"/>
            </a:pPr>
            <a:endParaRPr lang="en-US"/>
          </a:p>
        </c:txPr>
        <c:crossAx val="131592192"/>
        <c:crosses val="autoZero"/>
        <c:crossBetween val="between"/>
        <c:majorUnit val="1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4"/>
          <c:h val="0.64357129675196867"/>
        </c:manualLayout>
      </c:layout>
      <c:pieChart>
        <c:varyColors val="1"/>
        <c:ser>
          <c:idx val="0"/>
          <c:order val="0"/>
          <c:tx>
            <c:strRef>
              <c:f>Sheet1!$B$1</c:f>
              <c:strCache>
                <c:ptCount val="1"/>
                <c:pt idx="0">
                  <c:v>All of it</c:v>
                </c:pt>
              </c:strCache>
            </c:strRef>
          </c:tx>
          <c:dPt>
            <c:idx val="0"/>
            <c:bubble3D val="0"/>
            <c:spPr>
              <a:solidFill>
                <a:srgbClr val="9BBB59"/>
              </a:solidFill>
            </c:spPr>
          </c:dPt>
          <c:dPt>
            <c:idx val="1"/>
            <c:bubble3D val="0"/>
            <c:spPr>
              <a:solidFill>
                <a:srgbClr val="4F81BD"/>
              </a:solidFill>
            </c:spPr>
          </c:dPt>
          <c:dLbls>
            <c:dLbl>
              <c:idx val="0"/>
              <c:layout>
                <c:manualLayout>
                  <c:x val="-8.1570517970967926E-2"/>
                  <c:y val="0.26315789473684231"/>
                </c:manualLayout>
              </c:layout>
              <c:dLblPos val="bestFit"/>
              <c:showLegendKey val="0"/>
              <c:showVal val="0"/>
              <c:showCatName val="1"/>
              <c:showSerName val="0"/>
              <c:showPercent val="1"/>
              <c:showBubbleSize val="0"/>
            </c:dLbl>
            <c:dLbl>
              <c:idx val="1"/>
              <c:layout>
                <c:manualLayout>
                  <c:x val="2.7403449568803969E-2"/>
                  <c:y val="-0.16228070175438597"/>
                </c:manualLayout>
              </c:layout>
              <c:showLegendKey val="0"/>
              <c:showVal val="0"/>
              <c:showCatName val="1"/>
              <c:showSerName val="0"/>
              <c:showPercent val="1"/>
              <c:showBubbleSize val="0"/>
            </c:dLbl>
            <c:dLbl>
              <c:idx val="2"/>
              <c:layout>
                <c:manualLayout>
                  <c:x val="-0.10600032138839789"/>
                  <c:y val="4.2968642077635113E-3"/>
                </c:manualLayout>
              </c:layout>
              <c:dLblPos val="bestFit"/>
              <c:showLegendKey val="0"/>
              <c:showVal val="0"/>
              <c:showCatName val="1"/>
              <c:showSerName val="0"/>
              <c:showPercent val="1"/>
              <c:showBubbleSize val="0"/>
            </c:dLbl>
            <c:txPr>
              <a:bodyPr/>
              <a:lstStyle/>
              <a:p>
                <a:pPr>
                  <a:defRPr sz="1200" b="1"/>
                </a:pPr>
                <a:endParaRPr lang="en-US"/>
              </a:p>
            </c:txPr>
            <c:dLblPos val="inEnd"/>
            <c:showLegendKey val="0"/>
            <c:showVal val="0"/>
            <c:showCatName val="1"/>
            <c:showSerName val="0"/>
            <c:showPercent val="1"/>
            <c:showBubbleSize val="0"/>
            <c:showLeaderLines val="0"/>
          </c:dLbls>
          <c:cat>
            <c:strRef>
              <c:f>Sheet1!$A$2:$A$3</c:f>
              <c:strCache>
                <c:ptCount val="2"/>
                <c:pt idx="0">
                  <c:v>Burmese</c:v>
                </c:pt>
                <c:pt idx="1">
                  <c:v>Mon</c:v>
                </c:pt>
              </c:strCache>
            </c:strRef>
          </c:cat>
          <c:val>
            <c:numRef>
              <c:f>Sheet1!$B$2:$B$3</c:f>
              <c:numCache>
                <c:formatCode>General</c:formatCode>
                <c:ptCount val="2"/>
                <c:pt idx="0">
                  <c:v>57</c:v>
                </c:pt>
                <c:pt idx="1">
                  <c:v>43</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12"/>
          <c:h val="0.64357129675196867"/>
        </c:manualLayout>
      </c:layout>
      <c:pieChart>
        <c:varyColors val="1"/>
        <c:ser>
          <c:idx val="0"/>
          <c:order val="0"/>
          <c:tx>
            <c:strRef>
              <c:f>Sheet1!$B$1</c:f>
              <c:strCache>
                <c:ptCount val="1"/>
                <c:pt idx="0">
                  <c:v>All of it</c:v>
                </c:pt>
              </c:strCache>
            </c:strRef>
          </c:tx>
          <c:dPt>
            <c:idx val="0"/>
            <c:bubble3D val="0"/>
            <c:spPr>
              <a:solidFill>
                <a:srgbClr val="C00000"/>
              </a:solidFill>
            </c:spPr>
          </c:dPt>
          <c:dPt>
            <c:idx val="1"/>
            <c:bubble3D val="0"/>
            <c:spPr>
              <a:solidFill>
                <a:srgbClr val="4F81BD"/>
              </a:solidFill>
            </c:spPr>
          </c:dPt>
          <c:dLbls>
            <c:dLbl>
              <c:idx val="0"/>
              <c:layout>
                <c:manualLayout>
                  <c:x val="4.0878427430613914E-2"/>
                  <c:y val="0"/>
                </c:manualLayout>
              </c:layout>
              <c:dLblPos val="bestFit"/>
              <c:showLegendKey val="0"/>
              <c:showVal val="0"/>
              <c:showCatName val="1"/>
              <c:showSerName val="0"/>
              <c:showPercent val="1"/>
              <c:showBubbleSize val="0"/>
            </c:dLbl>
            <c:dLbl>
              <c:idx val="1"/>
              <c:layout>
                <c:manualLayout>
                  <c:x val="-6.6101558733729715E-3"/>
                  <c:y val="-4.3859649122807015E-3"/>
                </c:manualLayout>
              </c:layout>
              <c:showLegendKey val="0"/>
              <c:showVal val="0"/>
              <c:showCatName val="1"/>
              <c:showSerName val="0"/>
              <c:showPercent val="1"/>
              <c:showBubbleSize val="0"/>
            </c:dLbl>
            <c:dLbl>
              <c:idx val="2"/>
              <c:layout>
                <c:manualLayout>
                  <c:x val="-0.10600032138839789"/>
                  <c:y val="4.2968642077635113E-3"/>
                </c:manualLayout>
              </c:layout>
              <c:dLblPos val="bestFit"/>
              <c:showLegendKey val="0"/>
              <c:showVal val="0"/>
              <c:showCatName val="1"/>
              <c:showSerName val="0"/>
              <c:showPercent val="1"/>
              <c:showBubbleSize val="0"/>
            </c:dLbl>
            <c:txPr>
              <a:bodyPr/>
              <a:lstStyle/>
              <a:p>
                <a:pPr>
                  <a:defRPr sz="1200" b="1"/>
                </a:pPr>
                <a:endParaRPr lang="en-US"/>
              </a:p>
            </c:txPr>
            <c:dLblPos val="inEnd"/>
            <c:showLegendKey val="0"/>
            <c:showVal val="0"/>
            <c:showCatName val="1"/>
            <c:showSerName val="0"/>
            <c:showPercent val="1"/>
            <c:showBubbleSize val="0"/>
            <c:showLeaderLines val="0"/>
          </c:dLbls>
          <c:cat>
            <c:strRef>
              <c:f>Sheet1!$A$2:$A$4</c:f>
              <c:strCache>
                <c:ptCount val="3"/>
                <c:pt idx="0">
                  <c:v>No screens</c:v>
                </c:pt>
                <c:pt idx="1">
                  <c:v>Some screens</c:v>
                </c:pt>
                <c:pt idx="2">
                  <c:v>All have screens</c:v>
                </c:pt>
              </c:strCache>
            </c:strRef>
          </c:cat>
          <c:val>
            <c:numRef>
              <c:f>Sheet1!$B$2:$B$4</c:f>
              <c:numCache>
                <c:formatCode>General</c:formatCode>
                <c:ptCount val="3"/>
                <c:pt idx="0">
                  <c:v>46</c:v>
                </c:pt>
                <c:pt idx="1">
                  <c:v>11</c:v>
                </c:pt>
                <c:pt idx="2">
                  <c:v>43</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23"/>
          <c:h val="0.64357129675196867"/>
        </c:manualLayout>
      </c:layout>
      <c:pieChart>
        <c:varyColors val="1"/>
        <c:ser>
          <c:idx val="0"/>
          <c:order val="0"/>
          <c:tx>
            <c:strRef>
              <c:f>Sheet1!$B$1</c:f>
              <c:strCache>
                <c:ptCount val="1"/>
                <c:pt idx="0">
                  <c:v>All of it</c:v>
                </c:pt>
              </c:strCache>
            </c:strRef>
          </c:tx>
          <c:dPt>
            <c:idx val="0"/>
            <c:bubble3D val="0"/>
            <c:spPr>
              <a:solidFill>
                <a:srgbClr val="C00000"/>
              </a:solidFill>
            </c:spPr>
          </c:dPt>
          <c:dPt>
            <c:idx val="1"/>
            <c:bubble3D val="0"/>
            <c:spPr>
              <a:solidFill>
                <a:srgbClr val="4F81BD"/>
              </a:solidFill>
            </c:spPr>
          </c:dPt>
          <c:dLbls>
            <c:dLbl>
              <c:idx val="0"/>
              <c:layout>
                <c:manualLayout>
                  <c:x val="-0.27884969735926018"/>
                  <c:y val="0"/>
                </c:manualLayout>
              </c:layout>
              <c:dLblPos val="bestFit"/>
              <c:showLegendKey val="0"/>
              <c:showVal val="0"/>
              <c:showCatName val="1"/>
              <c:showSerName val="0"/>
              <c:showPercent val="1"/>
              <c:showBubbleSize val="0"/>
            </c:dLbl>
            <c:dLbl>
              <c:idx val="1"/>
              <c:layout>
                <c:manualLayout>
                  <c:x val="-0.24130403342439394"/>
                  <c:y val="1.8110236220472461E-3"/>
                </c:manualLayout>
              </c:layout>
              <c:showLegendKey val="0"/>
              <c:showVal val="0"/>
              <c:showCatName val="1"/>
              <c:showSerName val="0"/>
              <c:showPercent val="1"/>
              <c:showBubbleSize val="0"/>
            </c:dLbl>
            <c:dLbl>
              <c:idx val="2"/>
              <c:layout>
                <c:manualLayout>
                  <c:x val="0.302162676094061"/>
                  <c:y val="4.2968642077635183E-3"/>
                </c:manualLayout>
              </c:layout>
              <c:dLblPos val="bestFit"/>
              <c:showLegendKey val="0"/>
              <c:showVal val="0"/>
              <c:showCatName val="1"/>
              <c:showSerName val="0"/>
              <c:showPercent val="1"/>
              <c:showBubbleSize val="0"/>
            </c:dLbl>
            <c:txPr>
              <a:bodyPr/>
              <a:lstStyle/>
              <a:p>
                <a:pPr>
                  <a:defRPr sz="1200" b="1"/>
                </a:pPr>
                <a:endParaRPr lang="en-US"/>
              </a:p>
            </c:txPr>
            <c:dLblPos val="inEnd"/>
            <c:showLegendKey val="0"/>
            <c:showVal val="0"/>
            <c:showCatName val="1"/>
            <c:showSerName val="0"/>
            <c:showPercent val="1"/>
            <c:showBubbleSize val="0"/>
            <c:showLeaderLines val="0"/>
          </c:dLbls>
          <c:cat>
            <c:strRef>
              <c:f>Sheet1!$A$2:$A$4</c:f>
              <c:strCache>
                <c:ptCount val="3"/>
                <c:pt idx="0">
                  <c:v>No screens</c:v>
                </c:pt>
                <c:pt idx="1">
                  <c:v>Some screens</c:v>
                </c:pt>
                <c:pt idx="2">
                  <c:v>All have screens</c:v>
                </c:pt>
              </c:strCache>
            </c:strRef>
          </c:cat>
          <c:val>
            <c:numRef>
              <c:f>Sheet1!$B$2:$B$4</c:f>
              <c:numCache>
                <c:formatCode>General</c:formatCode>
                <c:ptCount val="3"/>
                <c:pt idx="0">
                  <c:v>98</c:v>
                </c:pt>
                <c:pt idx="1">
                  <c:v>1</c:v>
                </c:pt>
                <c:pt idx="2">
                  <c:v>1</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888"/>
          <c:y val="0.20782704793479764"/>
          <c:w val="0.48643732033496423"/>
          <c:h val="0.64357129675196867"/>
        </c:manualLayout>
      </c:layout>
      <c:pieChart>
        <c:varyColors val="1"/>
        <c:ser>
          <c:idx val="0"/>
          <c:order val="0"/>
          <c:tx>
            <c:strRef>
              <c:f>Sheet1!$B$1</c:f>
              <c:strCache>
                <c:ptCount val="1"/>
                <c:pt idx="0">
                  <c:v>All of it</c:v>
                </c:pt>
              </c:strCache>
            </c:strRef>
          </c:tx>
          <c:dPt>
            <c:idx val="0"/>
            <c:bubble3D val="0"/>
            <c:spPr>
              <a:solidFill>
                <a:srgbClr val="C00000"/>
              </a:solidFill>
            </c:spPr>
          </c:dPt>
          <c:dPt>
            <c:idx val="1"/>
            <c:bubble3D val="0"/>
            <c:spPr>
              <a:solidFill>
                <a:srgbClr val="4F81BD"/>
              </a:solidFill>
            </c:spPr>
          </c:dPt>
          <c:dLbls>
            <c:dLbl>
              <c:idx val="0"/>
              <c:layout>
                <c:manualLayout>
                  <c:x val="-0.17340725266484591"/>
                  <c:y val="0"/>
                </c:manualLayout>
              </c:layout>
              <c:dLblPos val="bestFit"/>
              <c:showLegendKey val="0"/>
              <c:showVal val="0"/>
              <c:showCatName val="1"/>
              <c:showSerName val="0"/>
              <c:showPercent val="1"/>
              <c:showBubbleSize val="0"/>
            </c:dLbl>
            <c:dLbl>
              <c:idx val="1"/>
              <c:layout>
                <c:manualLayout>
                  <c:x val="8.5226578820504578E-2"/>
                  <c:y val="1.81102362204725E-3"/>
                </c:manualLayout>
              </c:layout>
              <c:showLegendKey val="0"/>
              <c:showVal val="0"/>
              <c:showCatName val="1"/>
              <c:showSerName val="0"/>
              <c:showPercent val="1"/>
              <c:showBubbleSize val="0"/>
            </c:dLbl>
            <c:dLbl>
              <c:idx val="2"/>
              <c:layout>
                <c:manualLayout>
                  <c:x val="-0.13321120574213963"/>
                  <c:y val="-0.10483181378643459"/>
                </c:manualLayout>
              </c:layout>
              <c:dLblPos val="bestFit"/>
              <c:showLegendKey val="0"/>
              <c:showVal val="0"/>
              <c:showCatName val="1"/>
              <c:showSerName val="0"/>
              <c:showPercent val="1"/>
              <c:showBubbleSize val="0"/>
            </c:dLbl>
            <c:txPr>
              <a:bodyPr/>
              <a:lstStyle/>
              <a:p>
                <a:pPr>
                  <a:defRPr sz="1600" b="1"/>
                </a:pPr>
                <a:endParaRPr lang="en-US"/>
              </a:p>
            </c:txPr>
            <c:dLblPos val="inEnd"/>
            <c:showLegendKey val="0"/>
            <c:showVal val="0"/>
            <c:showCatName val="1"/>
            <c:showSerName val="0"/>
            <c:showPercent val="1"/>
            <c:showBubbleSize val="0"/>
            <c:showLeaderLines val="0"/>
          </c:dLbls>
          <c:cat>
            <c:strRef>
              <c:f>Sheet1!$A$2:$A$4</c:f>
              <c:strCache>
                <c:ptCount val="3"/>
                <c:pt idx="0">
                  <c:v>Many</c:v>
                </c:pt>
                <c:pt idx="1">
                  <c:v>Few</c:v>
                </c:pt>
                <c:pt idx="2">
                  <c:v>None</c:v>
                </c:pt>
              </c:strCache>
            </c:strRef>
          </c:cat>
          <c:val>
            <c:numRef>
              <c:f>Sheet1!$B$2:$B$4</c:f>
              <c:numCache>
                <c:formatCode>General</c:formatCode>
                <c:ptCount val="3"/>
                <c:pt idx="0">
                  <c:v>2</c:v>
                </c:pt>
                <c:pt idx="1">
                  <c:v>9</c:v>
                </c:pt>
                <c:pt idx="2">
                  <c:v>89</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08"/>
          <c:y val="0.20782704793479764"/>
          <c:w val="0.48643732033496451"/>
          <c:h val="0.64357129675196867"/>
        </c:manualLayout>
      </c:layout>
      <c:pieChart>
        <c:varyColors val="1"/>
        <c:ser>
          <c:idx val="0"/>
          <c:order val="0"/>
          <c:tx>
            <c:strRef>
              <c:f>Sheet1!$B$1</c:f>
              <c:strCache>
                <c:ptCount val="1"/>
                <c:pt idx="0">
                  <c:v>All of it</c:v>
                </c:pt>
              </c:strCache>
            </c:strRef>
          </c:tx>
          <c:dPt>
            <c:idx val="0"/>
            <c:bubble3D val="0"/>
            <c:spPr>
              <a:solidFill>
                <a:srgbClr val="C00000"/>
              </a:solidFill>
            </c:spPr>
          </c:dPt>
          <c:dPt>
            <c:idx val="1"/>
            <c:bubble3D val="0"/>
            <c:spPr>
              <a:solidFill>
                <a:srgbClr val="4F81BD"/>
              </a:solidFill>
            </c:spPr>
          </c:dPt>
          <c:dLbls>
            <c:dLbl>
              <c:idx val="0"/>
              <c:layout>
                <c:manualLayout>
                  <c:x val="-3.0550109807702598E-2"/>
                  <c:y val="0.17982456140350872"/>
                </c:manualLayout>
              </c:layout>
              <c:dLblPos val="bestFit"/>
              <c:showLegendKey val="0"/>
              <c:showVal val="0"/>
              <c:showCatName val="1"/>
              <c:showSerName val="0"/>
              <c:showPercent val="1"/>
              <c:showBubbleSize val="0"/>
            </c:dLbl>
            <c:dLbl>
              <c:idx val="1"/>
              <c:layout>
                <c:manualLayout>
                  <c:x val="8.8627939364722477E-2"/>
                  <c:y val="-0.29204862550075988"/>
                </c:manualLayout>
              </c:layout>
              <c:showLegendKey val="0"/>
              <c:showVal val="0"/>
              <c:showCatName val="1"/>
              <c:showSerName val="0"/>
              <c:showPercent val="1"/>
              <c:showBubbleSize val="0"/>
            </c:dLbl>
            <c:dLbl>
              <c:idx val="2"/>
              <c:layout>
                <c:manualLayout>
                  <c:x val="3.0054100380309628E-2"/>
                  <c:y val="5.3062923055670765E-2"/>
                </c:manualLayout>
              </c:layout>
              <c:dLblPos val="bestFit"/>
              <c:showLegendKey val="0"/>
              <c:showVal val="0"/>
              <c:showCatName val="1"/>
              <c:showSerName val="0"/>
              <c:showPercent val="1"/>
              <c:showBubbleSize val="0"/>
            </c:dLbl>
            <c:txPr>
              <a:bodyPr/>
              <a:lstStyle/>
              <a:p>
                <a:pPr>
                  <a:defRPr sz="1600" b="1"/>
                </a:pPr>
                <a:endParaRPr lang="en-US"/>
              </a:p>
            </c:txPr>
            <c:dLblPos val="inEnd"/>
            <c:showLegendKey val="0"/>
            <c:showVal val="0"/>
            <c:showCatName val="1"/>
            <c:showSerName val="0"/>
            <c:showPercent val="1"/>
            <c:showBubbleSize val="0"/>
            <c:showLeaderLines val="0"/>
          </c:dLbls>
          <c:cat>
            <c:strRef>
              <c:f>Sheet1!$A$2:$A$3</c:f>
              <c:strCache>
                <c:ptCount val="2"/>
                <c:pt idx="0">
                  <c:v>Many</c:v>
                </c:pt>
                <c:pt idx="1">
                  <c:v>Few</c:v>
                </c:pt>
              </c:strCache>
            </c:strRef>
          </c:cat>
          <c:val>
            <c:numRef>
              <c:f>Sheet1!$B$2:$B$3</c:f>
              <c:numCache>
                <c:formatCode>General</c:formatCode>
                <c:ptCount val="2"/>
                <c:pt idx="0">
                  <c:v>53</c:v>
                </c:pt>
                <c:pt idx="1">
                  <c:v>47</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897"/>
          <c:y val="0.20782704793479764"/>
          <c:w val="0.4864373203349644"/>
          <c:h val="0.64357129675196867"/>
        </c:manualLayout>
      </c:layout>
      <c:pieChart>
        <c:varyColors val="1"/>
        <c:ser>
          <c:idx val="0"/>
          <c:order val="0"/>
          <c:tx>
            <c:strRef>
              <c:f>Sheet1!$B$1</c:f>
              <c:strCache>
                <c:ptCount val="1"/>
                <c:pt idx="0">
                  <c:v>All of it</c:v>
                </c:pt>
              </c:strCache>
            </c:strRef>
          </c:tx>
          <c:explosion val="1"/>
          <c:dPt>
            <c:idx val="0"/>
            <c:bubble3D val="0"/>
            <c:spPr>
              <a:solidFill>
                <a:srgbClr val="C00000"/>
              </a:solidFill>
            </c:spPr>
          </c:dPt>
          <c:dPt>
            <c:idx val="1"/>
            <c:bubble3D val="0"/>
            <c:spPr>
              <a:solidFill>
                <a:srgbClr val="4F81BD"/>
              </a:solidFill>
            </c:spPr>
          </c:dPt>
          <c:dLbls>
            <c:dLbl>
              <c:idx val="0"/>
              <c:layout>
                <c:manualLayout>
                  <c:x val="-8.49718785151857E-2"/>
                  <c:y val="4.3859649122807015E-3"/>
                </c:manualLayout>
              </c:layout>
              <c:dLblPos val="bestFit"/>
              <c:showLegendKey val="0"/>
              <c:showVal val="0"/>
              <c:showCatName val="1"/>
              <c:showSerName val="0"/>
              <c:showPercent val="1"/>
              <c:showBubbleSize val="0"/>
            </c:dLbl>
            <c:dLbl>
              <c:idx val="1"/>
              <c:layout>
                <c:manualLayout>
                  <c:x val="-4.0623761315549844E-2"/>
                  <c:y val="-8.1522309711286253E-2"/>
                </c:manualLayout>
              </c:layout>
              <c:showLegendKey val="0"/>
              <c:showVal val="0"/>
              <c:showCatName val="1"/>
              <c:showSerName val="0"/>
              <c:showPercent val="1"/>
              <c:showBubbleSize val="0"/>
            </c:dLbl>
            <c:dLbl>
              <c:idx val="2"/>
              <c:layout>
                <c:manualLayout>
                  <c:x val="4.0258182012962655E-2"/>
                  <c:y val="5.3062923055670765E-2"/>
                </c:manualLayout>
              </c:layout>
              <c:dLblPos val="bestFit"/>
              <c:showLegendKey val="0"/>
              <c:showVal val="0"/>
              <c:showCatName val="1"/>
              <c:showSerName val="0"/>
              <c:showPercent val="1"/>
              <c:showBubbleSize val="0"/>
            </c:dLbl>
            <c:txPr>
              <a:bodyPr/>
              <a:lstStyle/>
              <a:p>
                <a:pPr>
                  <a:defRPr sz="1600" b="1"/>
                </a:pPr>
                <a:endParaRPr lang="en-US"/>
              </a:p>
            </c:txPr>
            <c:dLblPos val="inEnd"/>
            <c:showLegendKey val="0"/>
            <c:showVal val="0"/>
            <c:showCatName val="1"/>
            <c:showSerName val="0"/>
            <c:showPercent val="1"/>
            <c:showBubbleSize val="0"/>
            <c:showLeaderLines val="0"/>
          </c:dLbls>
          <c:cat>
            <c:strRef>
              <c:f>Sheet1!$A$2:$A$4</c:f>
              <c:strCache>
                <c:ptCount val="3"/>
                <c:pt idx="0">
                  <c:v>Many</c:v>
                </c:pt>
                <c:pt idx="1">
                  <c:v>Few</c:v>
                </c:pt>
                <c:pt idx="2">
                  <c:v>None</c:v>
                </c:pt>
              </c:strCache>
            </c:strRef>
          </c:cat>
          <c:val>
            <c:numRef>
              <c:f>Sheet1!$B$2:$B$4</c:f>
              <c:numCache>
                <c:formatCode>General</c:formatCode>
                <c:ptCount val="3"/>
                <c:pt idx="0">
                  <c:v>2</c:v>
                </c:pt>
                <c:pt idx="1">
                  <c:v>29</c:v>
                </c:pt>
                <c:pt idx="2">
                  <c:v>69</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9516115485564332"/>
          <c:y val="4.2635658914728793E-2"/>
          <c:w val="0.60393884514435703"/>
          <c:h val="0.67799121040102861"/>
        </c:manualLayout>
      </c:layout>
      <c:barChart>
        <c:barDir val="bar"/>
        <c:grouping val="clustered"/>
        <c:varyColors val="0"/>
        <c:ser>
          <c:idx val="0"/>
          <c:order val="0"/>
          <c:tx>
            <c:strRef>
              <c:f>Sheet1!$B$1</c:f>
              <c:strCache>
                <c:ptCount val="1"/>
                <c:pt idx="0">
                  <c:v>Thai</c:v>
                </c:pt>
              </c:strCache>
            </c:strRef>
          </c:tx>
          <c:invertIfNegative val="0"/>
          <c:dLbls>
            <c:showLegendKey val="0"/>
            <c:showVal val="1"/>
            <c:showCatName val="0"/>
            <c:showSerName val="0"/>
            <c:showPercent val="0"/>
            <c:showBubbleSize val="0"/>
            <c:showLeaderLines val="0"/>
          </c:dLbls>
          <c:cat>
            <c:strRef>
              <c:f>Sheet1!$A$2:$A$4</c:f>
              <c:strCache>
                <c:ptCount val="3"/>
                <c:pt idx="0">
                  <c:v>Mosquito net</c:v>
                </c:pt>
                <c:pt idx="1">
                  <c:v>Mosquito repellant</c:v>
                </c:pt>
                <c:pt idx="2">
                  <c:v>Mosquito coil</c:v>
                </c:pt>
              </c:strCache>
            </c:strRef>
          </c:cat>
          <c:val>
            <c:numRef>
              <c:f>Sheet1!$B$2:$B$4</c:f>
              <c:numCache>
                <c:formatCode>General</c:formatCode>
                <c:ptCount val="3"/>
                <c:pt idx="0">
                  <c:v>25</c:v>
                </c:pt>
                <c:pt idx="1">
                  <c:v>41</c:v>
                </c:pt>
                <c:pt idx="2">
                  <c:v>42</c:v>
                </c:pt>
              </c:numCache>
            </c:numRef>
          </c:val>
        </c:ser>
        <c:ser>
          <c:idx val="1"/>
          <c:order val="1"/>
          <c:tx>
            <c:strRef>
              <c:f>Sheet1!$C$1</c:f>
              <c:strCache>
                <c:ptCount val="1"/>
                <c:pt idx="0">
                  <c:v>Migrants</c:v>
                </c:pt>
              </c:strCache>
            </c:strRef>
          </c:tx>
          <c:spPr>
            <a:solidFill>
              <a:schemeClr val="accent2"/>
            </a:solidFill>
          </c:spPr>
          <c:invertIfNegative val="0"/>
          <c:dLbls>
            <c:showLegendKey val="0"/>
            <c:showVal val="1"/>
            <c:showCatName val="0"/>
            <c:showSerName val="0"/>
            <c:showPercent val="0"/>
            <c:showBubbleSize val="0"/>
            <c:showLeaderLines val="0"/>
          </c:dLbls>
          <c:cat>
            <c:strRef>
              <c:f>Sheet1!$A$2:$A$4</c:f>
              <c:strCache>
                <c:ptCount val="3"/>
                <c:pt idx="0">
                  <c:v>Mosquito net</c:v>
                </c:pt>
                <c:pt idx="1">
                  <c:v>Mosquito repellant</c:v>
                </c:pt>
                <c:pt idx="2">
                  <c:v>Mosquito coil</c:v>
                </c:pt>
              </c:strCache>
            </c:strRef>
          </c:cat>
          <c:val>
            <c:numRef>
              <c:f>Sheet1!$C$2:$C$4</c:f>
              <c:numCache>
                <c:formatCode>General</c:formatCode>
                <c:ptCount val="3"/>
                <c:pt idx="0">
                  <c:v>85</c:v>
                </c:pt>
                <c:pt idx="1">
                  <c:v>29</c:v>
                </c:pt>
                <c:pt idx="2">
                  <c:v>62</c:v>
                </c:pt>
              </c:numCache>
            </c:numRef>
          </c:val>
        </c:ser>
        <c:dLbls>
          <c:showLegendKey val="0"/>
          <c:showVal val="0"/>
          <c:showCatName val="0"/>
          <c:showSerName val="0"/>
          <c:showPercent val="0"/>
          <c:showBubbleSize val="0"/>
        </c:dLbls>
        <c:gapWidth val="150"/>
        <c:axId val="131689472"/>
        <c:axId val="131691264"/>
      </c:barChart>
      <c:catAx>
        <c:axId val="131689472"/>
        <c:scaling>
          <c:orientation val="minMax"/>
        </c:scaling>
        <c:delete val="0"/>
        <c:axPos val="l"/>
        <c:majorTickMark val="none"/>
        <c:minorTickMark val="none"/>
        <c:tickLblPos val="nextTo"/>
        <c:txPr>
          <a:bodyPr/>
          <a:lstStyle/>
          <a:p>
            <a:pPr>
              <a:defRPr sz="1200" baseline="0"/>
            </a:pPr>
            <a:endParaRPr lang="en-US"/>
          </a:p>
        </c:txPr>
        <c:crossAx val="131691264"/>
        <c:crosses val="autoZero"/>
        <c:auto val="1"/>
        <c:lblAlgn val="ctr"/>
        <c:lblOffset val="100"/>
        <c:noMultiLvlLbl val="0"/>
      </c:catAx>
      <c:valAx>
        <c:axId val="131691264"/>
        <c:scaling>
          <c:orientation val="minMax"/>
          <c:max val="100"/>
          <c:min val="0"/>
        </c:scaling>
        <c:delete val="0"/>
        <c:axPos val="b"/>
        <c:majorGridlines/>
        <c:numFmt formatCode="General" sourceLinked="1"/>
        <c:majorTickMark val="none"/>
        <c:minorTickMark val="none"/>
        <c:tickLblPos val="nextTo"/>
        <c:txPr>
          <a:bodyPr/>
          <a:lstStyle/>
          <a:p>
            <a:pPr>
              <a:defRPr sz="1400"/>
            </a:pPr>
            <a:endParaRPr lang="en-US"/>
          </a:p>
        </c:txPr>
        <c:crossAx val="131689472"/>
        <c:crosses val="autoZero"/>
        <c:crossBetween val="between"/>
        <c:majorUnit val="20"/>
      </c:valAx>
      <c:spPr>
        <a:ln>
          <a:solidFill>
            <a:schemeClr val="tx1">
              <a:lumMod val="65000"/>
              <a:lumOff val="35000"/>
            </a:schemeClr>
          </a:solid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202782152230981"/>
          <c:y val="4.2635658914728793E-2"/>
          <c:w val="0.48249711286089236"/>
          <c:h val="0.6789400598181069"/>
        </c:manualLayout>
      </c:layout>
      <c:barChart>
        <c:barDir val="bar"/>
        <c:grouping val="clustered"/>
        <c:varyColors val="0"/>
        <c:ser>
          <c:idx val="0"/>
          <c:order val="0"/>
          <c:tx>
            <c:strRef>
              <c:f>Sheet1!$B$1</c:f>
              <c:strCache>
                <c:ptCount val="1"/>
                <c:pt idx="0">
                  <c:v>Thai</c:v>
                </c:pt>
              </c:strCache>
            </c:strRef>
          </c:tx>
          <c:invertIfNegative val="0"/>
          <c:dLbls>
            <c:showLegendKey val="0"/>
            <c:showVal val="1"/>
            <c:showCatName val="0"/>
            <c:showSerName val="0"/>
            <c:showPercent val="0"/>
            <c:showBubbleSize val="0"/>
            <c:showLeaderLines val="0"/>
          </c:dLbls>
          <c:cat>
            <c:strRef>
              <c:f>Sheet1!$A$2:$A$4</c:f>
              <c:strCache>
                <c:ptCount val="3"/>
                <c:pt idx="0">
                  <c:v>Good condition with no holes or tears</c:v>
                </c:pt>
                <c:pt idx="1">
                  <c:v>Moderate condition with some smaller holes</c:v>
                </c:pt>
                <c:pt idx="2">
                  <c:v>Bad condition with large holes or tears</c:v>
                </c:pt>
              </c:strCache>
            </c:strRef>
          </c:cat>
          <c:val>
            <c:numRef>
              <c:f>Sheet1!$B$2:$B$4</c:f>
              <c:numCache>
                <c:formatCode>General</c:formatCode>
                <c:ptCount val="3"/>
                <c:pt idx="0">
                  <c:v>92</c:v>
                </c:pt>
                <c:pt idx="1">
                  <c:v>8</c:v>
                </c:pt>
                <c:pt idx="2">
                  <c:v>0</c:v>
                </c:pt>
              </c:numCache>
            </c:numRef>
          </c:val>
        </c:ser>
        <c:ser>
          <c:idx val="1"/>
          <c:order val="1"/>
          <c:tx>
            <c:strRef>
              <c:f>Sheet1!$C$1</c:f>
              <c:strCache>
                <c:ptCount val="1"/>
                <c:pt idx="0">
                  <c:v>Migrants</c:v>
                </c:pt>
              </c:strCache>
            </c:strRef>
          </c:tx>
          <c:spPr>
            <a:solidFill>
              <a:schemeClr val="accent2"/>
            </a:solidFill>
          </c:spPr>
          <c:invertIfNegative val="0"/>
          <c:dLbls>
            <c:showLegendKey val="0"/>
            <c:showVal val="1"/>
            <c:showCatName val="0"/>
            <c:showSerName val="0"/>
            <c:showPercent val="0"/>
            <c:showBubbleSize val="0"/>
            <c:showLeaderLines val="0"/>
          </c:dLbls>
          <c:cat>
            <c:strRef>
              <c:f>Sheet1!$A$2:$A$4</c:f>
              <c:strCache>
                <c:ptCount val="3"/>
                <c:pt idx="0">
                  <c:v>Good condition with no holes or tears</c:v>
                </c:pt>
                <c:pt idx="1">
                  <c:v>Moderate condition with some smaller holes</c:v>
                </c:pt>
                <c:pt idx="2">
                  <c:v>Bad condition with large holes or tears</c:v>
                </c:pt>
              </c:strCache>
            </c:strRef>
          </c:cat>
          <c:val>
            <c:numRef>
              <c:f>Sheet1!$C$2:$C$4</c:f>
              <c:numCache>
                <c:formatCode>General</c:formatCode>
                <c:ptCount val="3"/>
                <c:pt idx="0">
                  <c:v>89</c:v>
                </c:pt>
                <c:pt idx="1">
                  <c:v>10</c:v>
                </c:pt>
                <c:pt idx="2">
                  <c:v>1</c:v>
                </c:pt>
              </c:numCache>
            </c:numRef>
          </c:val>
        </c:ser>
        <c:dLbls>
          <c:showLegendKey val="0"/>
          <c:showVal val="0"/>
          <c:showCatName val="0"/>
          <c:showSerName val="0"/>
          <c:showPercent val="0"/>
          <c:showBubbleSize val="0"/>
        </c:dLbls>
        <c:gapWidth val="150"/>
        <c:axId val="131991424"/>
        <c:axId val="131992960"/>
      </c:barChart>
      <c:catAx>
        <c:axId val="131991424"/>
        <c:scaling>
          <c:orientation val="minMax"/>
        </c:scaling>
        <c:delete val="0"/>
        <c:axPos val="l"/>
        <c:majorTickMark val="none"/>
        <c:minorTickMark val="none"/>
        <c:tickLblPos val="nextTo"/>
        <c:txPr>
          <a:bodyPr/>
          <a:lstStyle/>
          <a:p>
            <a:pPr>
              <a:defRPr sz="1200" baseline="0"/>
            </a:pPr>
            <a:endParaRPr lang="en-US"/>
          </a:p>
        </c:txPr>
        <c:crossAx val="131992960"/>
        <c:crosses val="autoZero"/>
        <c:auto val="1"/>
        <c:lblAlgn val="ctr"/>
        <c:lblOffset val="100"/>
        <c:noMultiLvlLbl val="0"/>
      </c:catAx>
      <c:valAx>
        <c:axId val="131992960"/>
        <c:scaling>
          <c:orientation val="minMax"/>
          <c:max val="100"/>
          <c:min val="0"/>
        </c:scaling>
        <c:delete val="0"/>
        <c:axPos val="b"/>
        <c:majorGridlines/>
        <c:numFmt formatCode="General" sourceLinked="1"/>
        <c:majorTickMark val="none"/>
        <c:minorTickMark val="none"/>
        <c:tickLblPos val="nextTo"/>
        <c:txPr>
          <a:bodyPr/>
          <a:lstStyle/>
          <a:p>
            <a:pPr>
              <a:defRPr sz="1400"/>
            </a:pPr>
            <a:endParaRPr lang="en-US"/>
          </a:p>
        </c:txPr>
        <c:crossAx val="131991424"/>
        <c:crosses val="autoZero"/>
        <c:crossBetween val="between"/>
        <c:majorUnit val="20"/>
      </c:valAx>
      <c:spPr>
        <a:ln>
          <a:solidFill>
            <a:schemeClr val="tx1">
              <a:lumMod val="65000"/>
              <a:lumOff val="35000"/>
            </a:schemeClr>
          </a:solid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Sheet1!$B$1</c:f>
              <c:strCache>
                <c:ptCount val="1"/>
                <c:pt idx="0">
                  <c:v>Always</c:v>
                </c:pt>
              </c:strCache>
            </c:strRef>
          </c:tx>
          <c:spPr>
            <a:solidFill>
              <a:schemeClr val="accent3">
                <a:lumMod val="75000"/>
              </a:schemeClr>
            </a:solidFill>
          </c:spPr>
          <c:invertIfNegative val="0"/>
          <c:cat>
            <c:strRef>
              <c:f>Sheet1!$A$2:$A$7</c:f>
              <c:strCache>
                <c:ptCount val="6"/>
                <c:pt idx="0">
                  <c:v>Cough or sneeze in ellow</c:v>
                </c:pt>
                <c:pt idx="1">
                  <c:v>Use mosquito repellant outside</c:v>
                </c:pt>
                <c:pt idx="2">
                  <c:v>Burning mosquito coil at night</c:v>
                </c:pt>
                <c:pt idx="3">
                  <c:v>Use mosquito net at night</c:v>
                </c:pt>
                <c:pt idx="4">
                  <c:v>Wash hands with soap before  meal </c:v>
                </c:pt>
                <c:pt idx="5">
                  <c:v>Don't eat uncooked poultry or egg</c:v>
                </c:pt>
              </c:strCache>
            </c:strRef>
          </c:cat>
          <c:val>
            <c:numRef>
              <c:f>Sheet1!$B$2:$B$7</c:f>
              <c:numCache>
                <c:formatCode>General</c:formatCode>
                <c:ptCount val="6"/>
                <c:pt idx="0">
                  <c:v>0</c:v>
                </c:pt>
                <c:pt idx="1">
                  <c:v>9</c:v>
                </c:pt>
                <c:pt idx="2">
                  <c:v>17</c:v>
                </c:pt>
                <c:pt idx="3">
                  <c:v>20</c:v>
                </c:pt>
                <c:pt idx="4">
                  <c:v>85</c:v>
                </c:pt>
                <c:pt idx="5">
                  <c:v>90</c:v>
                </c:pt>
              </c:numCache>
            </c:numRef>
          </c:val>
        </c:ser>
        <c:ser>
          <c:idx val="1"/>
          <c:order val="1"/>
          <c:tx>
            <c:strRef>
              <c:f>Sheet1!$C$1</c:f>
              <c:strCache>
                <c:ptCount val="1"/>
                <c:pt idx="0">
                  <c:v>Sometimes</c:v>
                </c:pt>
              </c:strCache>
            </c:strRef>
          </c:tx>
          <c:spPr>
            <a:solidFill>
              <a:schemeClr val="accent1"/>
            </a:solidFill>
          </c:spPr>
          <c:invertIfNegative val="0"/>
          <c:cat>
            <c:strRef>
              <c:f>Sheet1!$A$2:$A$7</c:f>
              <c:strCache>
                <c:ptCount val="6"/>
                <c:pt idx="0">
                  <c:v>Cough or sneeze in ellow</c:v>
                </c:pt>
                <c:pt idx="1">
                  <c:v>Use mosquito repellant outside</c:v>
                </c:pt>
                <c:pt idx="2">
                  <c:v>Burning mosquito coil at night</c:v>
                </c:pt>
                <c:pt idx="3">
                  <c:v>Use mosquito net at night</c:v>
                </c:pt>
                <c:pt idx="4">
                  <c:v>Wash hands with soap before  meal </c:v>
                </c:pt>
                <c:pt idx="5">
                  <c:v>Don't eat uncooked poultry or egg</c:v>
                </c:pt>
              </c:strCache>
            </c:strRef>
          </c:cat>
          <c:val>
            <c:numRef>
              <c:f>Sheet1!$C$2:$C$7</c:f>
              <c:numCache>
                <c:formatCode>General</c:formatCode>
                <c:ptCount val="6"/>
                <c:pt idx="0">
                  <c:v>0</c:v>
                </c:pt>
                <c:pt idx="1">
                  <c:v>25</c:v>
                </c:pt>
                <c:pt idx="2">
                  <c:v>21</c:v>
                </c:pt>
                <c:pt idx="3">
                  <c:v>3</c:v>
                </c:pt>
                <c:pt idx="4">
                  <c:v>14</c:v>
                </c:pt>
                <c:pt idx="5">
                  <c:v>6</c:v>
                </c:pt>
              </c:numCache>
            </c:numRef>
          </c:val>
        </c:ser>
        <c:ser>
          <c:idx val="2"/>
          <c:order val="2"/>
          <c:tx>
            <c:strRef>
              <c:f>Sheet1!$D$1</c:f>
              <c:strCache>
                <c:ptCount val="1"/>
                <c:pt idx="0">
                  <c:v>Seldom / Never</c:v>
                </c:pt>
              </c:strCache>
            </c:strRef>
          </c:tx>
          <c:spPr>
            <a:solidFill>
              <a:srgbClr val="C00000"/>
            </a:solidFill>
          </c:spPr>
          <c:invertIfNegative val="0"/>
          <c:cat>
            <c:strRef>
              <c:f>Sheet1!$A$2:$A$7</c:f>
              <c:strCache>
                <c:ptCount val="6"/>
                <c:pt idx="0">
                  <c:v>Cough or sneeze in ellow</c:v>
                </c:pt>
                <c:pt idx="1">
                  <c:v>Use mosquito repellant outside</c:v>
                </c:pt>
                <c:pt idx="2">
                  <c:v>Burning mosquito coil at night</c:v>
                </c:pt>
                <c:pt idx="3">
                  <c:v>Use mosquito net at night</c:v>
                </c:pt>
                <c:pt idx="4">
                  <c:v>Wash hands with soap before  meal </c:v>
                </c:pt>
                <c:pt idx="5">
                  <c:v>Don't eat uncooked poultry or egg</c:v>
                </c:pt>
              </c:strCache>
            </c:strRef>
          </c:cat>
          <c:val>
            <c:numRef>
              <c:f>Sheet1!$D$2:$D$7</c:f>
              <c:numCache>
                <c:formatCode>General</c:formatCode>
                <c:ptCount val="6"/>
                <c:pt idx="0">
                  <c:v>100</c:v>
                </c:pt>
                <c:pt idx="1">
                  <c:v>66</c:v>
                </c:pt>
                <c:pt idx="2">
                  <c:v>62</c:v>
                </c:pt>
                <c:pt idx="3">
                  <c:v>77</c:v>
                </c:pt>
                <c:pt idx="4">
                  <c:v>1</c:v>
                </c:pt>
                <c:pt idx="5">
                  <c:v>4</c:v>
                </c:pt>
              </c:numCache>
            </c:numRef>
          </c:val>
        </c:ser>
        <c:dLbls>
          <c:showLegendKey val="0"/>
          <c:showVal val="0"/>
          <c:showCatName val="0"/>
          <c:showSerName val="0"/>
          <c:showPercent val="0"/>
          <c:showBubbleSize val="0"/>
        </c:dLbls>
        <c:gapWidth val="150"/>
        <c:overlap val="100"/>
        <c:axId val="132048000"/>
        <c:axId val="132049536"/>
      </c:barChart>
      <c:catAx>
        <c:axId val="132048000"/>
        <c:scaling>
          <c:orientation val="minMax"/>
        </c:scaling>
        <c:delete val="0"/>
        <c:axPos val="l"/>
        <c:majorTickMark val="none"/>
        <c:minorTickMark val="none"/>
        <c:tickLblPos val="nextTo"/>
        <c:txPr>
          <a:bodyPr/>
          <a:lstStyle/>
          <a:p>
            <a:pPr>
              <a:defRPr sz="1200" baseline="0"/>
            </a:pPr>
            <a:endParaRPr lang="en-US"/>
          </a:p>
        </c:txPr>
        <c:crossAx val="132049536"/>
        <c:crosses val="autoZero"/>
        <c:auto val="1"/>
        <c:lblAlgn val="ctr"/>
        <c:lblOffset val="100"/>
        <c:noMultiLvlLbl val="0"/>
      </c:catAx>
      <c:valAx>
        <c:axId val="132049536"/>
        <c:scaling>
          <c:orientation val="minMax"/>
          <c:max val="100"/>
          <c:min val="0"/>
        </c:scaling>
        <c:delete val="0"/>
        <c:axPos val="b"/>
        <c:majorGridlines/>
        <c:numFmt formatCode="General" sourceLinked="0"/>
        <c:majorTickMark val="none"/>
        <c:minorTickMark val="none"/>
        <c:tickLblPos val="nextTo"/>
        <c:txPr>
          <a:bodyPr/>
          <a:lstStyle/>
          <a:p>
            <a:pPr>
              <a:defRPr sz="1400"/>
            </a:pPr>
            <a:endParaRPr lang="en-US"/>
          </a:p>
        </c:txPr>
        <c:crossAx val="13204800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894"/>
          <c:y val="0.20782704793479764"/>
          <c:w val="0.48643732033496434"/>
          <c:h val="0.64357129675196867"/>
        </c:manualLayout>
      </c:layout>
      <c:pieChart>
        <c:varyColors val="1"/>
        <c:ser>
          <c:idx val="0"/>
          <c:order val="0"/>
          <c:tx>
            <c:strRef>
              <c:f>Sheet1!$B$1</c:f>
              <c:strCache>
                <c:ptCount val="1"/>
                <c:pt idx="0">
                  <c:v>All of it</c:v>
                </c:pt>
              </c:strCache>
            </c:strRef>
          </c:tx>
          <c:dPt>
            <c:idx val="0"/>
            <c:bubble3D val="0"/>
            <c:spPr>
              <a:solidFill>
                <a:srgbClr val="C00000"/>
              </a:solidFill>
            </c:spPr>
          </c:dPt>
          <c:dPt>
            <c:idx val="1"/>
            <c:bubble3D val="0"/>
            <c:spPr>
              <a:solidFill>
                <a:srgbClr val="4F81BD"/>
              </a:solidFill>
            </c:spPr>
          </c:dPt>
          <c:dLbls>
            <c:dLbl>
              <c:idx val="0"/>
              <c:layout>
                <c:manualLayout>
                  <c:x val="3.0674379988216018E-2"/>
                  <c:y val="-1.7543859649122889E-2"/>
                </c:manualLayout>
              </c:layout>
              <c:dLblPos val="bestFit"/>
              <c:showLegendKey val="0"/>
              <c:showVal val="0"/>
              <c:showCatName val="1"/>
              <c:showSerName val="0"/>
              <c:showPercent val="1"/>
              <c:showBubbleSize val="0"/>
            </c:dLbl>
            <c:dLbl>
              <c:idx val="1"/>
              <c:layout>
                <c:manualLayout>
                  <c:x val="-9.5045530023033065E-2"/>
                  <c:y val="7.8947368421052475E-2"/>
                </c:manualLayout>
              </c:layout>
              <c:showLegendKey val="0"/>
              <c:showVal val="0"/>
              <c:showCatName val="1"/>
              <c:showSerName val="0"/>
              <c:showPercent val="1"/>
              <c:showBubbleSize val="0"/>
            </c:dLbl>
            <c:dLbl>
              <c:idx val="2"/>
              <c:layout>
                <c:manualLayout>
                  <c:x val="0.29535995500562545"/>
                  <c:y val="7.8858267716535438E-2"/>
                </c:manualLayout>
              </c:layout>
              <c:dLblPos val="bestFit"/>
              <c:showLegendKey val="0"/>
              <c:showVal val="0"/>
              <c:showCatName val="1"/>
              <c:showSerName val="0"/>
              <c:showPercent val="1"/>
              <c:showBubbleSize val="0"/>
            </c:dLbl>
            <c:txPr>
              <a:bodyPr/>
              <a:lstStyle/>
              <a:p>
                <a:pPr>
                  <a:defRPr sz="1200" b="1"/>
                </a:pPr>
                <a:endParaRPr lang="en-US"/>
              </a:p>
            </c:txPr>
            <c:dLblPos val="inEnd"/>
            <c:showLegendKey val="0"/>
            <c:showVal val="0"/>
            <c:showCatName val="1"/>
            <c:showSerName val="0"/>
            <c:showPercent val="1"/>
            <c:showBubbleSize val="0"/>
            <c:showLeaderLines val="0"/>
          </c:dLbls>
          <c:cat>
            <c:strRef>
              <c:f>Sheet1!$A$2:$A$4</c:f>
              <c:strCache>
                <c:ptCount val="3"/>
                <c:pt idx="0">
                  <c:v>Don't need it</c:v>
                </c:pt>
                <c:pt idx="1">
                  <c:v>Too hot</c:v>
                </c:pt>
                <c:pt idx="2">
                  <c:v>Only if I see mosquitos</c:v>
                </c:pt>
              </c:strCache>
            </c:strRef>
          </c:cat>
          <c:val>
            <c:numRef>
              <c:f>Sheet1!$B$2:$B$4</c:f>
              <c:numCache>
                <c:formatCode>General</c:formatCode>
                <c:ptCount val="3"/>
                <c:pt idx="0">
                  <c:v>82</c:v>
                </c:pt>
                <c:pt idx="1">
                  <c:v>15</c:v>
                </c:pt>
                <c:pt idx="2">
                  <c:v>3</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Sheet1!$B$1</c:f>
              <c:strCache>
                <c:ptCount val="1"/>
                <c:pt idx="0">
                  <c:v>Always</c:v>
                </c:pt>
              </c:strCache>
            </c:strRef>
          </c:tx>
          <c:spPr>
            <a:solidFill>
              <a:schemeClr val="accent3">
                <a:lumMod val="75000"/>
              </a:schemeClr>
            </a:solidFill>
          </c:spPr>
          <c:invertIfNegative val="0"/>
          <c:cat>
            <c:strRef>
              <c:f>Sheet1!$A$2:$A$7</c:f>
              <c:strCache>
                <c:ptCount val="6"/>
                <c:pt idx="0">
                  <c:v>Cough or sneeze in ellow</c:v>
                </c:pt>
                <c:pt idx="1">
                  <c:v>Use mosquito repellant outside</c:v>
                </c:pt>
                <c:pt idx="2">
                  <c:v>Burning mosquito coil at night</c:v>
                </c:pt>
                <c:pt idx="3">
                  <c:v>Use mosquito net at night</c:v>
                </c:pt>
                <c:pt idx="4">
                  <c:v>Wash hands with soap before  meal </c:v>
                </c:pt>
                <c:pt idx="5">
                  <c:v>Don't eat uncooked poultry or egg</c:v>
                </c:pt>
              </c:strCache>
            </c:strRef>
          </c:cat>
          <c:val>
            <c:numRef>
              <c:f>Sheet1!$B$2:$B$7</c:f>
              <c:numCache>
                <c:formatCode>General</c:formatCode>
                <c:ptCount val="6"/>
                <c:pt idx="0">
                  <c:v>0</c:v>
                </c:pt>
                <c:pt idx="1">
                  <c:v>18</c:v>
                </c:pt>
                <c:pt idx="2">
                  <c:v>42</c:v>
                </c:pt>
                <c:pt idx="3">
                  <c:v>80</c:v>
                </c:pt>
                <c:pt idx="4">
                  <c:v>85</c:v>
                </c:pt>
                <c:pt idx="5">
                  <c:v>92</c:v>
                </c:pt>
              </c:numCache>
            </c:numRef>
          </c:val>
        </c:ser>
        <c:ser>
          <c:idx val="1"/>
          <c:order val="1"/>
          <c:tx>
            <c:strRef>
              <c:f>Sheet1!$C$1</c:f>
              <c:strCache>
                <c:ptCount val="1"/>
                <c:pt idx="0">
                  <c:v>Sometimes</c:v>
                </c:pt>
              </c:strCache>
            </c:strRef>
          </c:tx>
          <c:spPr>
            <a:solidFill>
              <a:schemeClr val="accent1"/>
            </a:solidFill>
          </c:spPr>
          <c:invertIfNegative val="0"/>
          <c:cat>
            <c:strRef>
              <c:f>Sheet1!$A$2:$A$7</c:f>
              <c:strCache>
                <c:ptCount val="6"/>
                <c:pt idx="0">
                  <c:v>Cough or sneeze in ellow</c:v>
                </c:pt>
                <c:pt idx="1">
                  <c:v>Use mosquito repellant outside</c:v>
                </c:pt>
                <c:pt idx="2">
                  <c:v>Burning mosquito coil at night</c:v>
                </c:pt>
                <c:pt idx="3">
                  <c:v>Use mosquito net at night</c:v>
                </c:pt>
                <c:pt idx="4">
                  <c:v>Wash hands with soap before  meal </c:v>
                </c:pt>
                <c:pt idx="5">
                  <c:v>Don't eat uncooked poultry or egg</c:v>
                </c:pt>
              </c:strCache>
            </c:strRef>
          </c:cat>
          <c:val>
            <c:numRef>
              <c:f>Sheet1!$C$2:$C$7</c:f>
              <c:numCache>
                <c:formatCode>General</c:formatCode>
                <c:ptCount val="6"/>
                <c:pt idx="0">
                  <c:v>0</c:v>
                </c:pt>
                <c:pt idx="1">
                  <c:v>10</c:v>
                </c:pt>
                <c:pt idx="2">
                  <c:v>19</c:v>
                </c:pt>
                <c:pt idx="3">
                  <c:v>2</c:v>
                </c:pt>
                <c:pt idx="4">
                  <c:v>13</c:v>
                </c:pt>
                <c:pt idx="5">
                  <c:v>8</c:v>
                </c:pt>
              </c:numCache>
            </c:numRef>
          </c:val>
        </c:ser>
        <c:ser>
          <c:idx val="2"/>
          <c:order val="2"/>
          <c:tx>
            <c:strRef>
              <c:f>Sheet1!$D$1</c:f>
              <c:strCache>
                <c:ptCount val="1"/>
                <c:pt idx="0">
                  <c:v>Seldom / Never</c:v>
                </c:pt>
              </c:strCache>
            </c:strRef>
          </c:tx>
          <c:spPr>
            <a:solidFill>
              <a:srgbClr val="C00000"/>
            </a:solidFill>
          </c:spPr>
          <c:invertIfNegative val="0"/>
          <c:cat>
            <c:strRef>
              <c:f>Sheet1!$A$2:$A$7</c:f>
              <c:strCache>
                <c:ptCount val="6"/>
                <c:pt idx="0">
                  <c:v>Cough or sneeze in ellow</c:v>
                </c:pt>
                <c:pt idx="1">
                  <c:v>Use mosquito repellant outside</c:v>
                </c:pt>
                <c:pt idx="2">
                  <c:v>Burning mosquito coil at night</c:v>
                </c:pt>
                <c:pt idx="3">
                  <c:v>Use mosquito net at night</c:v>
                </c:pt>
                <c:pt idx="4">
                  <c:v>Wash hands with soap before  meal </c:v>
                </c:pt>
                <c:pt idx="5">
                  <c:v>Don't eat uncooked poultry or egg</c:v>
                </c:pt>
              </c:strCache>
            </c:strRef>
          </c:cat>
          <c:val>
            <c:numRef>
              <c:f>Sheet1!$D$2:$D$7</c:f>
              <c:numCache>
                <c:formatCode>General</c:formatCode>
                <c:ptCount val="6"/>
                <c:pt idx="0">
                  <c:v>100</c:v>
                </c:pt>
                <c:pt idx="1">
                  <c:v>72</c:v>
                </c:pt>
                <c:pt idx="2">
                  <c:v>39</c:v>
                </c:pt>
                <c:pt idx="3">
                  <c:v>18</c:v>
                </c:pt>
                <c:pt idx="4">
                  <c:v>2</c:v>
                </c:pt>
                <c:pt idx="5">
                  <c:v>0</c:v>
                </c:pt>
              </c:numCache>
            </c:numRef>
          </c:val>
        </c:ser>
        <c:dLbls>
          <c:showLegendKey val="0"/>
          <c:showVal val="0"/>
          <c:showCatName val="0"/>
          <c:showSerName val="0"/>
          <c:showPercent val="0"/>
          <c:showBubbleSize val="0"/>
        </c:dLbls>
        <c:gapWidth val="150"/>
        <c:overlap val="100"/>
        <c:axId val="121304576"/>
        <c:axId val="121306112"/>
      </c:barChart>
      <c:catAx>
        <c:axId val="121304576"/>
        <c:scaling>
          <c:orientation val="minMax"/>
        </c:scaling>
        <c:delete val="0"/>
        <c:axPos val="l"/>
        <c:majorTickMark val="none"/>
        <c:minorTickMark val="none"/>
        <c:tickLblPos val="nextTo"/>
        <c:txPr>
          <a:bodyPr/>
          <a:lstStyle/>
          <a:p>
            <a:pPr>
              <a:defRPr sz="1200" baseline="0"/>
            </a:pPr>
            <a:endParaRPr lang="en-US"/>
          </a:p>
        </c:txPr>
        <c:crossAx val="121306112"/>
        <c:crosses val="autoZero"/>
        <c:auto val="1"/>
        <c:lblAlgn val="ctr"/>
        <c:lblOffset val="100"/>
        <c:noMultiLvlLbl val="0"/>
      </c:catAx>
      <c:valAx>
        <c:axId val="121306112"/>
        <c:scaling>
          <c:orientation val="minMax"/>
          <c:max val="100"/>
          <c:min val="0"/>
        </c:scaling>
        <c:delete val="0"/>
        <c:axPos val="b"/>
        <c:majorGridlines/>
        <c:numFmt formatCode="General" sourceLinked="0"/>
        <c:majorTickMark val="none"/>
        <c:minorTickMark val="none"/>
        <c:tickLblPos val="nextTo"/>
        <c:txPr>
          <a:bodyPr/>
          <a:lstStyle/>
          <a:p>
            <a:pPr>
              <a:defRPr sz="1400"/>
            </a:pPr>
            <a:endParaRPr lang="en-US"/>
          </a:p>
        </c:txPr>
        <c:crossAx val="12130457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4"/>
          <c:h val="0.64357129675196867"/>
        </c:manualLayout>
      </c:layout>
      <c:pieChart>
        <c:varyColors val="1"/>
        <c:ser>
          <c:idx val="0"/>
          <c:order val="0"/>
          <c:tx>
            <c:strRef>
              <c:f>Sheet1!$B$1</c:f>
              <c:strCache>
                <c:ptCount val="1"/>
                <c:pt idx="0">
                  <c:v>All of it</c:v>
                </c:pt>
              </c:strCache>
            </c:strRef>
          </c:tx>
          <c:dPt>
            <c:idx val="0"/>
            <c:bubble3D val="0"/>
            <c:spPr>
              <a:solidFill>
                <a:srgbClr val="9BBB59"/>
              </a:solidFill>
            </c:spPr>
          </c:dPt>
          <c:dPt>
            <c:idx val="1"/>
            <c:bubble3D val="0"/>
            <c:spPr>
              <a:solidFill>
                <a:srgbClr val="4F81BD"/>
              </a:solidFill>
            </c:spPr>
          </c:dPt>
          <c:dLbls>
            <c:dLbl>
              <c:idx val="0"/>
              <c:layout>
                <c:manualLayout>
                  <c:x val="4.0878427430613914E-2"/>
                  <c:y val="0"/>
                </c:manualLayout>
              </c:layout>
              <c:dLblPos val="bestFit"/>
              <c:showLegendKey val="0"/>
              <c:showVal val="0"/>
              <c:showCatName val="1"/>
              <c:showSerName val="0"/>
              <c:showPercent val="1"/>
              <c:showBubbleSize val="0"/>
            </c:dLbl>
            <c:dLbl>
              <c:idx val="1"/>
              <c:layout>
                <c:manualLayout>
                  <c:x val="-1.9086721302694322E-2"/>
                  <c:y val="2.6315789473684216E-2"/>
                </c:manualLayout>
              </c:layout>
              <c:tx>
                <c:rich>
                  <a:bodyPr/>
                  <a:lstStyle/>
                  <a:p>
                    <a:r>
                      <a:rPr lang="en-US" dirty="0" smtClean="0"/>
                      <a:t>Unregistered</a:t>
                    </a:r>
                    <a:r>
                      <a:rPr lang="en-US" dirty="0"/>
                      <a:t>
26%</a:t>
                    </a:r>
                  </a:p>
                </c:rich>
              </c:tx>
              <c:showLegendKey val="0"/>
              <c:showVal val="0"/>
              <c:showCatName val="1"/>
              <c:showSerName val="0"/>
              <c:showPercent val="1"/>
              <c:showBubbleSize val="0"/>
            </c:dLbl>
            <c:dLbl>
              <c:idx val="2"/>
              <c:layout>
                <c:manualLayout>
                  <c:x val="-0.10600032138839789"/>
                  <c:y val="4.2968642077635113E-3"/>
                </c:manualLayout>
              </c:layout>
              <c:dLblPos val="bestFit"/>
              <c:showLegendKey val="0"/>
              <c:showVal val="0"/>
              <c:showCatName val="1"/>
              <c:showSerName val="0"/>
              <c:showPercent val="1"/>
              <c:showBubbleSize val="0"/>
            </c:dLbl>
            <c:txPr>
              <a:bodyPr/>
              <a:lstStyle/>
              <a:p>
                <a:pPr>
                  <a:defRPr sz="1200" b="1"/>
                </a:pPr>
                <a:endParaRPr lang="en-US"/>
              </a:p>
            </c:txPr>
            <c:dLblPos val="inEnd"/>
            <c:showLegendKey val="0"/>
            <c:showVal val="0"/>
            <c:showCatName val="1"/>
            <c:showSerName val="0"/>
            <c:showPercent val="1"/>
            <c:showBubbleSize val="0"/>
            <c:showLeaderLines val="0"/>
          </c:dLbls>
          <c:cat>
            <c:strRef>
              <c:f>Sheet1!$A$2:$A$3</c:f>
              <c:strCache>
                <c:ptCount val="2"/>
                <c:pt idx="0">
                  <c:v>Registered</c:v>
                </c:pt>
                <c:pt idx="1">
                  <c:v>Unregistered</c:v>
                </c:pt>
              </c:strCache>
            </c:strRef>
          </c:cat>
          <c:val>
            <c:numRef>
              <c:f>Sheet1!$B$2:$B$3</c:f>
              <c:numCache>
                <c:formatCode>General</c:formatCode>
                <c:ptCount val="2"/>
                <c:pt idx="0">
                  <c:v>74</c:v>
                </c:pt>
                <c:pt idx="1">
                  <c:v>26</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02"/>
          <c:y val="0.20782704793479764"/>
          <c:w val="0.48643732033496445"/>
          <c:h val="0.64357129675196867"/>
        </c:manualLayout>
      </c:layout>
      <c:pieChart>
        <c:varyColors val="1"/>
        <c:ser>
          <c:idx val="0"/>
          <c:order val="0"/>
          <c:tx>
            <c:strRef>
              <c:f>Sheet1!$B$1</c:f>
              <c:strCache>
                <c:ptCount val="1"/>
                <c:pt idx="0">
                  <c:v>All of it</c:v>
                </c:pt>
              </c:strCache>
            </c:strRef>
          </c:tx>
          <c:dPt>
            <c:idx val="0"/>
            <c:bubble3D val="0"/>
            <c:spPr>
              <a:solidFill>
                <a:srgbClr val="C00000"/>
              </a:solidFill>
            </c:spPr>
          </c:dPt>
          <c:dPt>
            <c:idx val="1"/>
            <c:bubble3D val="0"/>
            <c:spPr>
              <a:solidFill>
                <a:srgbClr val="4F81BD"/>
              </a:solidFill>
            </c:spPr>
          </c:dPt>
          <c:dLbls>
            <c:dLbl>
              <c:idx val="0"/>
              <c:layout>
                <c:manualLayout>
                  <c:x val="3.0674379988215861E-2"/>
                  <c:y val="7.4561403508771981E-2"/>
                </c:manualLayout>
              </c:layout>
              <c:dLblPos val="bestFit"/>
              <c:showLegendKey val="0"/>
              <c:showVal val="0"/>
              <c:showCatName val="1"/>
              <c:showSerName val="0"/>
              <c:showPercent val="1"/>
              <c:showBubbleSize val="0"/>
            </c:dLbl>
            <c:dLbl>
              <c:idx val="1"/>
              <c:layout>
                <c:manualLayout>
                  <c:x val="-8.4841448390380145E-2"/>
                  <c:y val="-7.0447230280425474E-2"/>
                </c:manualLayout>
              </c:layout>
              <c:showLegendKey val="0"/>
              <c:showVal val="0"/>
              <c:showCatName val="1"/>
              <c:showSerName val="0"/>
              <c:showPercent val="1"/>
              <c:showBubbleSize val="0"/>
            </c:dLbl>
            <c:dLbl>
              <c:idx val="2"/>
              <c:layout>
                <c:manualLayout>
                  <c:x val="-9.5796507579410023E-2"/>
                  <c:y val="5.6928443155131923E-2"/>
                </c:manualLayout>
              </c:layout>
              <c:dLblPos val="bestFit"/>
              <c:showLegendKey val="0"/>
              <c:showVal val="0"/>
              <c:showCatName val="1"/>
              <c:showSerName val="0"/>
              <c:showPercent val="1"/>
              <c:showBubbleSize val="0"/>
            </c:dLbl>
            <c:txPr>
              <a:bodyPr/>
              <a:lstStyle/>
              <a:p>
                <a:pPr>
                  <a:defRPr sz="1200" b="1"/>
                </a:pPr>
                <a:endParaRPr lang="en-US"/>
              </a:p>
            </c:txPr>
            <c:dLblPos val="inEnd"/>
            <c:showLegendKey val="0"/>
            <c:showVal val="0"/>
            <c:showCatName val="1"/>
            <c:showSerName val="0"/>
            <c:showPercent val="1"/>
            <c:showBubbleSize val="0"/>
            <c:showLeaderLines val="0"/>
          </c:dLbls>
          <c:cat>
            <c:strRef>
              <c:f>Sheet1!$A$2:$A$4</c:f>
              <c:strCache>
                <c:ptCount val="3"/>
                <c:pt idx="0">
                  <c:v>Don't need it</c:v>
                </c:pt>
                <c:pt idx="1">
                  <c:v>Too hot</c:v>
                </c:pt>
                <c:pt idx="2">
                  <c:v>Only if I see mosquitos</c:v>
                </c:pt>
              </c:strCache>
            </c:strRef>
          </c:cat>
          <c:val>
            <c:numRef>
              <c:f>Sheet1!$B$2:$B$4</c:f>
              <c:numCache>
                <c:formatCode>General</c:formatCode>
                <c:ptCount val="3"/>
                <c:pt idx="0">
                  <c:v>28</c:v>
                </c:pt>
                <c:pt idx="1">
                  <c:v>61</c:v>
                </c:pt>
                <c:pt idx="2">
                  <c:v>11</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897"/>
          <c:y val="0.20782704793479764"/>
          <c:w val="0.4864373203349644"/>
          <c:h val="0.64357129675196867"/>
        </c:manualLayout>
      </c:layout>
      <c:pieChart>
        <c:varyColors val="1"/>
        <c:ser>
          <c:idx val="0"/>
          <c:order val="0"/>
          <c:tx>
            <c:strRef>
              <c:f>Sheet1!$B$1</c:f>
              <c:strCache>
                <c:ptCount val="1"/>
                <c:pt idx="0">
                  <c:v>All of it</c:v>
                </c:pt>
              </c:strCache>
            </c:strRef>
          </c:tx>
          <c:dPt>
            <c:idx val="0"/>
            <c:bubble3D val="0"/>
            <c:spPr>
              <a:solidFill>
                <a:srgbClr val="9BBB59"/>
              </a:solidFill>
            </c:spPr>
          </c:dPt>
          <c:dPt>
            <c:idx val="1"/>
            <c:bubble3D val="0"/>
            <c:spPr>
              <a:solidFill>
                <a:srgbClr val="C00000"/>
              </a:solidFill>
            </c:spPr>
          </c:dPt>
          <c:dLbls>
            <c:dLbl>
              <c:idx val="0"/>
              <c:layout>
                <c:manualLayout>
                  <c:x val="0.1327151963147464"/>
                  <c:y val="-7.4561403508771981E-2"/>
                </c:manualLayout>
              </c:layout>
              <c:dLblPos val="bestFit"/>
              <c:showLegendKey val="0"/>
              <c:showVal val="0"/>
              <c:showCatName val="1"/>
              <c:showSerName val="0"/>
              <c:showPercent val="1"/>
              <c:showBubbleSize val="0"/>
            </c:dLbl>
            <c:dLbl>
              <c:idx val="1"/>
              <c:delete val="1"/>
            </c:dLbl>
            <c:dLbl>
              <c:idx val="2"/>
              <c:layout>
                <c:manualLayout>
                  <c:x val="0.40420376024425686"/>
                  <c:y val="-6.974409448818901E-2"/>
                </c:manualLayout>
              </c:layout>
              <c:dLblPos val="bestFit"/>
              <c:showLegendKey val="0"/>
              <c:showVal val="0"/>
              <c:showCatName val="1"/>
              <c:showSerName val="0"/>
              <c:showPercent val="1"/>
              <c:showBubbleSize val="0"/>
            </c:dLbl>
            <c:txPr>
              <a:bodyPr/>
              <a:lstStyle/>
              <a:p>
                <a:pPr>
                  <a:defRPr sz="1600" b="1"/>
                </a:pPr>
                <a:endParaRPr lang="en-US"/>
              </a:p>
            </c:txPr>
            <c:dLblPos val="inEnd"/>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08"/>
          <c:y val="0.20782704793479764"/>
          <c:w val="0.48643732033496451"/>
          <c:h val="0.64357129675196867"/>
        </c:manualLayout>
      </c:layout>
      <c:pieChart>
        <c:varyColors val="1"/>
        <c:ser>
          <c:idx val="0"/>
          <c:order val="0"/>
          <c:tx>
            <c:strRef>
              <c:f>Sheet1!$B$1</c:f>
              <c:strCache>
                <c:ptCount val="1"/>
                <c:pt idx="0">
                  <c:v>All of it</c:v>
                </c:pt>
              </c:strCache>
            </c:strRef>
          </c:tx>
          <c:dPt>
            <c:idx val="0"/>
            <c:bubble3D val="0"/>
            <c:spPr>
              <a:solidFill>
                <a:srgbClr val="9BBB59"/>
              </a:solidFill>
            </c:spPr>
          </c:dPt>
          <c:dPt>
            <c:idx val="1"/>
            <c:bubble3D val="0"/>
            <c:spPr>
              <a:solidFill>
                <a:srgbClr val="C00000"/>
              </a:solidFill>
            </c:spPr>
          </c:dPt>
          <c:dLbls>
            <c:dLbl>
              <c:idx val="0"/>
              <c:layout>
                <c:manualLayout>
                  <c:x val="0.2313546520970593"/>
                  <c:y val="-7.4561403508771981E-2"/>
                </c:manualLayout>
              </c:layout>
              <c:dLblPos val="bestFit"/>
              <c:showLegendKey val="0"/>
              <c:showVal val="0"/>
              <c:showCatName val="1"/>
              <c:showSerName val="0"/>
              <c:showPercent val="1"/>
              <c:showBubbleSize val="0"/>
            </c:dLbl>
            <c:dLbl>
              <c:idx val="1"/>
              <c:delete val="1"/>
            </c:dLbl>
            <c:dLbl>
              <c:idx val="2"/>
              <c:layout>
                <c:manualLayout>
                  <c:x val="0.40420376024425697"/>
                  <c:y val="-6.974409448818901E-2"/>
                </c:manualLayout>
              </c:layout>
              <c:dLblPos val="bestFit"/>
              <c:showLegendKey val="0"/>
              <c:showVal val="0"/>
              <c:showCatName val="1"/>
              <c:showSerName val="0"/>
              <c:showPercent val="1"/>
              <c:showBubbleSize val="0"/>
            </c:dLbl>
            <c:txPr>
              <a:bodyPr/>
              <a:lstStyle/>
              <a:p>
                <a:pPr>
                  <a:defRPr sz="1600" b="1"/>
                </a:pPr>
                <a:endParaRPr lang="en-US"/>
              </a:p>
            </c:txPr>
            <c:dLblPos val="inEnd"/>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General</c:formatCode>
                <c:ptCount val="2"/>
                <c:pt idx="0">
                  <c:v>96</c:v>
                </c:pt>
                <c:pt idx="1">
                  <c:v>4</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23"/>
          <c:h val="0.64357129675196867"/>
        </c:manualLayout>
      </c:layout>
      <c:pieChart>
        <c:varyColors val="1"/>
        <c:ser>
          <c:idx val="0"/>
          <c:order val="0"/>
          <c:tx>
            <c:strRef>
              <c:f>Sheet1!$B$1</c:f>
              <c:strCache>
                <c:ptCount val="1"/>
                <c:pt idx="0">
                  <c:v>All of it</c:v>
                </c:pt>
              </c:strCache>
            </c:strRef>
          </c:tx>
          <c:dPt>
            <c:idx val="0"/>
            <c:bubble3D val="0"/>
            <c:spPr>
              <a:solidFill>
                <a:srgbClr val="C00000"/>
              </a:solidFill>
            </c:spPr>
          </c:dPt>
          <c:dPt>
            <c:idx val="1"/>
            <c:bubble3D val="0"/>
            <c:spPr>
              <a:solidFill>
                <a:srgbClr val="4F81BD"/>
              </a:solidFill>
            </c:spPr>
          </c:dPt>
          <c:dLbls>
            <c:dLbl>
              <c:idx val="0"/>
              <c:layout>
                <c:manualLayout>
                  <c:x val="4.0878427430613914E-2"/>
                  <c:y val="0"/>
                </c:manualLayout>
              </c:layout>
              <c:dLblPos val="bestFit"/>
              <c:showLegendKey val="0"/>
              <c:showVal val="0"/>
              <c:showCatName val="1"/>
              <c:showSerName val="0"/>
              <c:showPercent val="1"/>
              <c:showBubbleSize val="0"/>
            </c:dLbl>
            <c:dLbl>
              <c:idx val="1"/>
              <c:layout>
                <c:manualLayout>
                  <c:x val="-6.6101558733729715E-3"/>
                  <c:y val="-4.3859649122807015E-3"/>
                </c:manualLayout>
              </c:layout>
              <c:showLegendKey val="0"/>
              <c:showVal val="0"/>
              <c:showCatName val="1"/>
              <c:showSerName val="0"/>
              <c:showPercent val="1"/>
              <c:showBubbleSize val="0"/>
            </c:dLbl>
            <c:dLbl>
              <c:idx val="2"/>
              <c:layout>
                <c:manualLayout>
                  <c:x val="1.7831431785312567E-2"/>
                  <c:y val="0.13148984666390384"/>
                </c:manualLayout>
              </c:layout>
              <c:dLblPos val="bestFit"/>
              <c:showLegendKey val="0"/>
              <c:showVal val="0"/>
              <c:showCatName val="1"/>
              <c:showSerName val="0"/>
              <c:showPercent val="1"/>
              <c:showBubbleSize val="0"/>
            </c:dLbl>
            <c:txPr>
              <a:bodyPr/>
              <a:lstStyle/>
              <a:p>
                <a:pPr>
                  <a:defRPr sz="1200" b="1"/>
                </a:pPr>
                <a:endParaRPr lang="en-US"/>
              </a:p>
            </c:txPr>
            <c:dLblPos val="inEnd"/>
            <c:showLegendKey val="0"/>
            <c:showVal val="0"/>
            <c:showCatName val="1"/>
            <c:showSerName val="0"/>
            <c:showPercent val="1"/>
            <c:showBubbleSize val="0"/>
            <c:showLeaderLines val="0"/>
          </c:dLbls>
          <c:cat>
            <c:strRef>
              <c:f>Sheet1!$A$2:$A$4</c:f>
              <c:strCache>
                <c:ptCount val="3"/>
                <c:pt idx="0">
                  <c:v>Poor protection</c:v>
                </c:pt>
                <c:pt idx="1">
                  <c:v>Some protection</c:v>
                </c:pt>
                <c:pt idx="2">
                  <c:v>Good protection net or screen</c:v>
                </c:pt>
              </c:strCache>
            </c:strRef>
          </c:cat>
          <c:val>
            <c:numRef>
              <c:f>Sheet1!$B$2:$B$4</c:f>
              <c:numCache>
                <c:formatCode>General</c:formatCode>
                <c:ptCount val="3"/>
                <c:pt idx="0">
                  <c:v>27</c:v>
                </c:pt>
                <c:pt idx="1">
                  <c:v>13</c:v>
                </c:pt>
                <c:pt idx="2">
                  <c:v>60</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4"/>
          <c:h val="0.64357129675196867"/>
        </c:manualLayout>
      </c:layout>
      <c:pieChart>
        <c:varyColors val="1"/>
        <c:ser>
          <c:idx val="0"/>
          <c:order val="0"/>
          <c:tx>
            <c:strRef>
              <c:f>Sheet1!$B$1</c:f>
              <c:strCache>
                <c:ptCount val="1"/>
                <c:pt idx="0">
                  <c:v>All of it</c:v>
                </c:pt>
              </c:strCache>
            </c:strRef>
          </c:tx>
          <c:dPt>
            <c:idx val="0"/>
            <c:bubble3D val="0"/>
            <c:spPr>
              <a:solidFill>
                <a:srgbClr val="C00000"/>
              </a:solidFill>
            </c:spPr>
          </c:dPt>
          <c:dPt>
            <c:idx val="1"/>
            <c:bubble3D val="0"/>
            <c:spPr>
              <a:solidFill>
                <a:srgbClr val="4F81BD"/>
              </a:solidFill>
            </c:spPr>
          </c:dPt>
          <c:dLbls>
            <c:dLbl>
              <c:idx val="0"/>
              <c:layout>
                <c:manualLayout>
                  <c:x val="4.0878427430613914E-2"/>
                  <c:y val="0"/>
                </c:manualLayout>
              </c:layout>
              <c:dLblPos val="bestFit"/>
              <c:showLegendKey val="0"/>
              <c:showVal val="0"/>
              <c:showCatName val="1"/>
              <c:showSerName val="0"/>
              <c:showPercent val="1"/>
              <c:showBubbleSize val="0"/>
            </c:dLbl>
            <c:dLbl>
              <c:idx val="1"/>
              <c:layout>
                <c:manualLayout>
                  <c:x val="2.7403449568803997E-2"/>
                  <c:y val="0.20175438596491241"/>
                </c:manualLayout>
              </c:layout>
              <c:showLegendKey val="0"/>
              <c:showVal val="0"/>
              <c:showCatName val="1"/>
              <c:showSerName val="0"/>
              <c:showPercent val="1"/>
              <c:showBubbleSize val="0"/>
            </c:dLbl>
            <c:dLbl>
              <c:idx val="2"/>
              <c:layout>
                <c:manualLayout>
                  <c:x val="-7.5388076490438771E-2"/>
                  <c:y val="-0.16675611272275184"/>
                </c:manualLayout>
              </c:layout>
              <c:dLblPos val="bestFit"/>
              <c:showLegendKey val="0"/>
              <c:showVal val="0"/>
              <c:showCatName val="1"/>
              <c:showSerName val="0"/>
              <c:showPercent val="1"/>
              <c:showBubbleSize val="0"/>
            </c:dLbl>
            <c:txPr>
              <a:bodyPr/>
              <a:lstStyle/>
              <a:p>
                <a:pPr>
                  <a:defRPr sz="1200" b="1"/>
                </a:pPr>
                <a:endParaRPr lang="en-US"/>
              </a:p>
            </c:txPr>
            <c:dLblPos val="inEnd"/>
            <c:showLegendKey val="0"/>
            <c:showVal val="0"/>
            <c:showCatName val="1"/>
            <c:showSerName val="0"/>
            <c:showPercent val="1"/>
            <c:showBubbleSize val="0"/>
            <c:showLeaderLines val="0"/>
          </c:dLbls>
          <c:cat>
            <c:strRef>
              <c:f>Sheet1!$A$2:$A$4</c:f>
              <c:strCache>
                <c:ptCount val="3"/>
                <c:pt idx="0">
                  <c:v>Poor protection</c:v>
                </c:pt>
                <c:pt idx="1">
                  <c:v>Some protection</c:v>
                </c:pt>
                <c:pt idx="2">
                  <c:v>Good protection net or screen</c:v>
                </c:pt>
              </c:strCache>
            </c:strRef>
          </c:cat>
          <c:val>
            <c:numRef>
              <c:f>Sheet1!$B$2:$B$4</c:f>
              <c:numCache>
                <c:formatCode>General</c:formatCode>
                <c:ptCount val="3"/>
                <c:pt idx="0">
                  <c:v>18</c:v>
                </c:pt>
                <c:pt idx="1">
                  <c:v>2</c:v>
                </c:pt>
                <c:pt idx="2">
                  <c:v>80</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Thai</c:v>
                </c:pt>
              </c:strCache>
            </c:strRef>
          </c:tx>
          <c:invertIfNegative val="0"/>
          <c:cat>
            <c:strRef>
              <c:f>Sheet1!$A$2:$A$8</c:f>
              <c:strCache>
                <c:ptCount val="7"/>
                <c:pt idx="0">
                  <c:v>Would rely on myself</c:v>
                </c:pt>
                <c:pt idx="1">
                  <c:v>Traditional healer</c:v>
                </c:pt>
                <c:pt idx="2">
                  <c:v>Coworkers</c:v>
                </c:pt>
                <c:pt idx="3">
                  <c:v>Health worker</c:v>
                </c:pt>
                <c:pt idx="4">
                  <c:v>Employer or boss</c:v>
                </c:pt>
                <c:pt idx="5">
                  <c:v>My family or friedns</c:v>
                </c:pt>
                <c:pt idx="6">
                  <c:v>Doctor </c:v>
                </c:pt>
              </c:strCache>
            </c:strRef>
          </c:cat>
          <c:val>
            <c:numRef>
              <c:f>Sheet1!$B$2:$B$8</c:f>
              <c:numCache>
                <c:formatCode>General</c:formatCode>
                <c:ptCount val="7"/>
                <c:pt idx="0">
                  <c:v>2</c:v>
                </c:pt>
                <c:pt idx="1">
                  <c:v>0</c:v>
                </c:pt>
                <c:pt idx="2">
                  <c:v>1</c:v>
                </c:pt>
                <c:pt idx="3">
                  <c:v>7</c:v>
                </c:pt>
                <c:pt idx="4">
                  <c:v>0</c:v>
                </c:pt>
                <c:pt idx="5">
                  <c:v>12</c:v>
                </c:pt>
                <c:pt idx="6">
                  <c:v>97</c:v>
                </c:pt>
              </c:numCache>
            </c:numRef>
          </c:val>
        </c:ser>
        <c:ser>
          <c:idx val="1"/>
          <c:order val="1"/>
          <c:tx>
            <c:strRef>
              <c:f>Sheet1!$C$1</c:f>
              <c:strCache>
                <c:ptCount val="1"/>
                <c:pt idx="0">
                  <c:v>Migrants</c:v>
                </c:pt>
              </c:strCache>
            </c:strRef>
          </c:tx>
          <c:spPr>
            <a:solidFill>
              <a:schemeClr val="accent2"/>
            </a:solidFill>
          </c:spPr>
          <c:invertIfNegative val="0"/>
          <c:cat>
            <c:strRef>
              <c:f>Sheet1!$A$2:$A$8</c:f>
              <c:strCache>
                <c:ptCount val="7"/>
                <c:pt idx="0">
                  <c:v>Would rely on myself</c:v>
                </c:pt>
                <c:pt idx="1">
                  <c:v>Traditional healer</c:v>
                </c:pt>
                <c:pt idx="2">
                  <c:v>Coworkers</c:v>
                </c:pt>
                <c:pt idx="3">
                  <c:v>Health worker</c:v>
                </c:pt>
                <c:pt idx="4">
                  <c:v>Employer or boss</c:v>
                </c:pt>
                <c:pt idx="5">
                  <c:v>My family or friedns</c:v>
                </c:pt>
                <c:pt idx="6">
                  <c:v>Doctor </c:v>
                </c:pt>
              </c:strCache>
            </c:strRef>
          </c:cat>
          <c:val>
            <c:numRef>
              <c:f>Sheet1!$C$2:$C$8</c:f>
              <c:numCache>
                <c:formatCode>General</c:formatCode>
                <c:ptCount val="7"/>
                <c:pt idx="0">
                  <c:v>1</c:v>
                </c:pt>
                <c:pt idx="1">
                  <c:v>2</c:v>
                </c:pt>
                <c:pt idx="2">
                  <c:v>2</c:v>
                </c:pt>
                <c:pt idx="3">
                  <c:v>4</c:v>
                </c:pt>
                <c:pt idx="4">
                  <c:v>17</c:v>
                </c:pt>
                <c:pt idx="5">
                  <c:v>30</c:v>
                </c:pt>
                <c:pt idx="6">
                  <c:v>90</c:v>
                </c:pt>
              </c:numCache>
            </c:numRef>
          </c:val>
        </c:ser>
        <c:dLbls>
          <c:showLegendKey val="0"/>
          <c:showVal val="0"/>
          <c:showCatName val="0"/>
          <c:showSerName val="0"/>
          <c:showPercent val="0"/>
          <c:showBubbleSize val="0"/>
        </c:dLbls>
        <c:gapWidth val="150"/>
        <c:axId val="122107008"/>
        <c:axId val="122108544"/>
      </c:barChart>
      <c:catAx>
        <c:axId val="122107008"/>
        <c:scaling>
          <c:orientation val="minMax"/>
        </c:scaling>
        <c:delete val="0"/>
        <c:axPos val="l"/>
        <c:majorTickMark val="none"/>
        <c:minorTickMark val="none"/>
        <c:tickLblPos val="nextTo"/>
        <c:txPr>
          <a:bodyPr/>
          <a:lstStyle/>
          <a:p>
            <a:pPr>
              <a:defRPr sz="1200" baseline="0"/>
            </a:pPr>
            <a:endParaRPr lang="en-US"/>
          </a:p>
        </c:txPr>
        <c:crossAx val="122108544"/>
        <c:crosses val="autoZero"/>
        <c:auto val="1"/>
        <c:lblAlgn val="ctr"/>
        <c:lblOffset val="100"/>
        <c:noMultiLvlLbl val="0"/>
      </c:catAx>
      <c:valAx>
        <c:axId val="122108544"/>
        <c:scaling>
          <c:orientation val="minMax"/>
          <c:max val="100"/>
          <c:min val="0"/>
        </c:scaling>
        <c:delete val="0"/>
        <c:axPos val="b"/>
        <c:majorGridlines/>
        <c:numFmt formatCode="General" sourceLinked="1"/>
        <c:majorTickMark val="none"/>
        <c:minorTickMark val="none"/>
        <c:tickLblPos val="nextTo"/>
        <c:txPr>
          <a:bodyPr/>
          <a:lstStyle/>
          <a:p>
            <a:pPr>
              <a:defRPr sz="1400"/>
            </a:pPr>
            <a:endParaRPr lang="en-US"/>
          </a:p>
        </c:txPr>
        <c:crossAx val="122107008"/>
        <c:crosses val="autoZero"/>
        <c:crossBetween val="between"/>
        <c:majorUnit val="20"/>
      </c:valAx>
      <c:spPr>
        <a:ln>
          <a:solidFill>
            <a:schemeClr val="tx1">
              <a:lumMod val="65000"/>
              <a:lumOff val="35000"/>
            </a:schemeClr>
          </a:solid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Thai</c:v>
                </c:pt>
              </c:strCache>
            </c:strRef>
          </c:tx>
          <c:invertIfNegative val="0"/>
          <c:cat>
            <c:strRef>
              <c:f>Sheet1!$A$2:$A$7</c:f>
              <c:strCache>
                <c:ptCount val="6"/>
                <c:pt idx="0">
                  <c:v>Just leave it</c:v>
                </c:pt>
                <c:pt idx="1">
                  <c:v>Hold a ceremony</c:v>
                </c:pt>
                <c:pt idx="2">
                  <c:v>Visit traditional healer</c:v>
                </c:pt>
                <c:pt idx="3">
                  <c:v>Consult with family</c:v>
                </c:pt>
                <c:pt idx="4">
                  <c:v>Buy medicine</c:v>
                </c:pt>
                <c:pt idx="5">
                  <c:v>Go to hospital or clinic</c:v>
                </c:pt>
              </c:strCache>
            </c:strRef>
          </c:cat>
          <c:val>
            <c:numRef>
              <c:f>Sheet1!$B$2:$B$7</c:f>
              <c:numCache>
                <c:formatCode>General</c:formatCode>
                <c:ptCount val="6"/>
                <c:pt idx="0">
                  <c:v>2</c:v>
                </c:pt>
                <c:pt idx="1">
                  <c:v>0</c:v>
                </c:pt>
                <c:pt idx="2">
                  <c:v>0</c:v>
                </c:pt>
                <c:pt idx="3">
                  <c:v>4</c:v>
                </c:pt>
                <c:pt idx="4">
                  <c:v>10</c:v>
                </c:pt>
                <c:pt idx="5">
                  <c:v>98</c:v>
                </c:pt>
              </c:numCache>
            </c:numRef>
          </c:val>
        </c:ser>
        <c:ser>
          <c:idx val="1"/>
          <c:order val="1"/>
          <c:tx>
            <c:strRef>
              <c:f>Sheet1!$C$1</c:f>
              <c:strCache>
                <c:ptCount val="1"/>
                <c:pt idx="0">
                  <c:v>Migrants</c:v>
                </c:pt>
              </c:strCache>
            </c:strRef>
          </c:tx>
          <c:spPr>
            <a:solidFill>
              <a:schemeClr val="accent2"/>
            </a:solidFill>
          </c:spPr>
          <c:invertIfNegative val="0"/>
          <c:cat>
            <c:strRef>
              <c:f>Sheet1!$A$2:$A$7</c:f>
              <c:strCache>
                <c:ptCount val="6"/>
                <c:pt idx="0">
                  <c:v>Just leave it</c:v>
                </c:pt>
                <c:pt idx="1">
                  <c:v>Hold a ceremony</c:v>
                </c:pt>
                <c:pt idx="2">
                  <c:v>Visit traditional healer</c:v>
                </c:pt>
                <c:pt idx="3">
                  <c:v>Consult with family</c:v>
                </c:pt>
                <c:pt idx="4">
                  <c:v>Buy medicine</c:v>
                </c:pt>
                <c:pt idx="5">
                  <c:v>Go to hospital or clinic</c:v>
                </c:pt>
              </c:strCache>
            </c:strRef>
          </c:cat>
          <c:val>
            <c:numRef>
              <c:f>Sheet1!$C$2:$C$7</c:f>
              <c:numCache>
                <c:formatCode>General</c:formatCode>
                <c:ptCount val="6"/>
                <c:pt idx="0">
                  <c:v>0</c:v>
                </c:pt>
                <c:pt idx="1">
                  <c:v>0</c:v>
                </c:pt>
                <c:pt idx="2">
                  <c:v>1</c:v>
                </c:pt>
                <c:pt idx="3">
                  <c:v>13</c:v>
                </c:pt>
                <c:pt idx="4">
                  <c:v>21</c:v>
                </c:pt>
                <c:pt idx="5">
                  <c:v>97</c:v>
                </c:pt>
              </c:numCache>
            </c:numRef>
          </c:val>
        </c:ser>
        <c:dLbls>
          <c:showLegendKey val="0"/>
          <c:showVal val="0"/>
          <c:showCatName val="0"/>
          <c:showSerName val="0"/>
          <c:showPercent val="0"/>
          <c:showBubbleSize val="0"/>
        </c:dLbls>
        <c:gapWidth val="150"/>
        <c:axId val="122151680"/>
        <c:axId val="122153216"/>
      </c:barChart>
      <c:catAx>
        <c:axId val="122151680"/>
        <c:scaling>
          <c:orientation val="minMax"/>
        </c:scaling>
        <c:delete val="0"/>
        <c:axPos val="l"/>
        <c:majorTickMark val="none"/>
        <c:minorTickMark val="none"/>
        <c:tickLblPos val="nextTo"/>
        <c:txPr>
          <a:bodyPr/>
          <a:lstStyle/>
          <a:p>
            <a:pPr>
              <a:defRPr sz="1200" baseline="0"/>
            </a:pPr>
            <a:endParaRPr lang="en-US"/>
          </a:p>
        </c:txPr>
        <c:crossAx val="122153216"/>
        <c:crosses val="autoZero"/>
        <c:auto val="1"/>
        <c:lblAlgn val="ctr"/>
        <c:lblOffset val="100"/>
        <c:noMultiLvlLbl val="0"/>
      </c:catAx>
      <c:valAx>
        <c:axId val="122153216"/>
        <c:scaling>
          <c:orientation val="minMax"/>
          <c:max val="100"/>
          <c:min val="0"/>
        </c:scaling>
        <c:delete val="0"/>
        <c:axPos val="b"/>
        <c:majorGridlines/>
        <c:numFmt formatCode="General" sourceLinked="1"/>
        <c:majorTickMark val="none"/>
        <c:minorTickMark val="none"/>
        <c:tickLblPos val="nextTo"/>
        <c:txPr>
          <a:bodyPr/>
          <a:lstStyle/>
          <a:p>
            <a:pPr>
              <a:defRPr sz="1400"/>
            </a:pPr>
            <a:endParaRPr lang="en-US"/>
          </a:p>
        </c:txPr>
        <c:crossAx val="122151680"/>
        <c:crosses val="autoZero"/>
        <c:crossBetween val="between"/>
        <c:majorUnit val="20"/>
      </c:valAx>
      <c:spPr>
        <a:ln>
          <a:solidFill>
            <a:schemeClr val="tx1">
              <a:lumMod val="65000"/>
              <a:lumOff val="35000"/>
            </a:schemeClr>
          </a:solid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897"/>
          <c:y val="0.20782704793479764"/>
          <c:w val="0.4864373203349644"/>
          <c:h val="0.64357129675196867"/>
        </c:manualLayout>
      </c:layout>
      <c:pieChart>
        <c:varyColors val="1"/>
        <c:ser>
          <c:idx val="0"/>
          <c:order val="0"/>
          <c:tx>
            <c:strRef>
              <c:f>Sheet1!$B$1</c:f>
              <c:strCache>
                <c:ptCount val="1"/>
                <c:pt idx="0">
                  <c:v>Thai</c:v>
                </c:pt>
              </c:strCache>
            </c:strRef>
          </c:tx>
          <c:dPt>
            <c:idx val="0"/>
            <c:bubble3D val="0"/>
            <c:spPr>
              <a:solidFill>
                <a:srgbClr val="9BBB59"/>
              </a:solidFill>
            </c:spPr>
          </c:dPt>
          <c:dPt>
            <c:idx val="1"/>
            <c:bubble3D val="0"/>
            <c:spPr>
              <a:solidFill>
                <a:srgbClr val="C00000"/>
              </a:solidFill>
            </c:spPr>
          </c:dPt>
          <c:dLbls>
            <c:dLbl>
              <c:idx val="0"/>
              <c:layout>
                <c:manualLayout>
                  <c:x val="5.7885264341957322E-2"/>
                  <c:y val="-0.23245614035087744"/>
                </c:manualLayout>
              </c:layout>
              <c:dLblPos val="bestFit"/>
              <c:showLegendKey val="0"/>
              <c:showVal val="0"/>
              <c:showCatName val="1"/>
              <c:showSerName val="0"/>
              <c:showPercent val="1"/>
              <c:showBubbleSize val="0"/>
            </c:dLbl>
            <c:dLbl>
              <c:idx val="1"/>
              <c:delete val="1"/>
            </c:dLbl>
            <c:dLbl>
              <c:idx val="2"/>
              <c:layout>
                <c:manualLayout>
                  <c:x val="-0.10600032138839789"/>
                  <c:y val="4.2968642077635113E-3"/>
                </c:manualLayout>
              </c:layout>
              <c:dLblPos val="bestFit"/>
              <c:showLegendKey val="0"/>
              <c:showVal val="0"/>
              <c:showCatName val="1"/>
              <c:showSerName val="0"/>
              <c:showPercent val="1"/>
              <c:showBubbleSize val="0"/>
            </c:dLbl>
            <c:txPr>
              <a:bodyPr/>
              <a:lstStyle/>
              <a:p>
                <a:pPr>
                  <a:defRPr sz="1600" b="1"/>
                </a:pPr>
                <a:endParaRPr lang="en-US"/>
              </a:p>
            </c:txPr>
            <c:dLblPos val="inEnd"/>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General</c:formatCode>
                <c:ptCount val="2"/>
                <c:pt idx="0">
                  <c:v>69</c:v>
                </c:pt>
                <c:pt idx="1">
                  <c:v>31</c:v>
                </c:pt>
              </c:numCache>
            </c:numRef>
          </c:val>
        </c:ser>
        <c:ser>
          <c:idx val="1"/>
          <c:order val="1"/>
          <c:tx>
            <c:strRef>
              <c:f>Sheet1!$C$1</c:f>
              <c:strCache>
                <c:ptCount val="1"/>
                <c:pt idx="0">
                  <c:v>Burmese</c:v>
                </c:pt>
              </c:strCache>
            </c:strRef>
          </c:tx>
          <c:cat>
            <c:strRef>
              <c:f>Sheet1!$A$2:$A$3</c:f>
              <c:strCache>
                <c:ptCount val="2"/>
                <c:pt idx="0">
                  <c:v>Yes</c:v>
                </c:pt>
                <c:pt idx="1">
                  <c:v>No</c:v>
                </c:pt>
              </c:strCache>
            </c:strRef>
          </c:cat>
          <c:val>
            <c:numRef>
              <c:f>Sheet1!$C$2:$C$3</c:f>
              <c:numCache>
                <c:formatCode>General</c:formatCode>
                <c:ptCount val="2"/>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08"/>
          <c:y val="0.20782704793479764"/>
          <c:w val="0.48643732033496451"/>
          <c:h val="0.64357129675196867"/>
        </c:manualLayout>
      </c:layout>
      <c:pieChart>
        <c:varyColors val="1"/>
        <c:ser>
          <c:idx val="0"/>
          <c:order val="0"/>
          <c:tx>
            <c:strRef>
              <c:f>Sheet1!$B$1</c:f>
              <c:strCache>
                <c:ptCount val="1"/>
                <c:pt idx="0">
                  <c:v>Thai</c:v>
                </c:pt>
              </c:strCache>
            </c:strRef>
          </c:tx>
          <c:dPt>
            <c:idx val="0"/>
            <c:bubble3D val="0"/>
            <c:spPr>
              <a:solidFill>
                <a:srgbClr val="9BBB59"/>
              </a:solidFill>
            </c:spPr>
          </c:dPt>
          <c:dPt>
            <c:idx val="1"/>
            <c:bubble3D val="0"/>
            <c:spPr>
              <a:solidFill>
                <a:srgbClr val="C00000"/>
              </a:solidFill>
            </c:spPr>
          </c:dPt>
          <c:dLbls>
            <c:dLbl>
              <c:idx val="0"/>
              <c:layout>
                <c:manualLayout>
                  <c:x val="3.7477101076651163E-2"/>
                  <c:y val="-7.0175438596491224E-2"/>
                </c:manualLayout>
              </c:layout>
              <c:dLblPos val="bestFit"/>
              <c:showLegendKey val="0"/>
              <c:showVal val="0"/>
              <c:showCatName val="1"/>
              <c:showSerName val="0"/>
              <c:showPercent val="1"/>
              <c:showBubbleSize val="0"/>
            </c:dLbl>
            <c:dLbl>
              <c:idx val="1"/>
              <c:delete val="1"/>
            </c:dLbl>
            <c:dLbl>
              <c:idx val="2"/>
              <c:layout>
                <c:manualLayout>
                  <c:x val="-0.10600032138839789"/>
                  <c:y val="4.2968642077635113E-3"/>
                </c:manualLayout>
              </c:layout>
              <c:dLblPos val="bestFit"/>
              <c:showLegendKey val="0"/>
              <c:showVal val="0"/>
              <c:showCatName val="1"/>
              <c:showSerName val="0"/>
              <c:showPercent val="1"/>
              <c:showBubbleSize val="0"/>
            </c:dLbl>
            <c:txPr>
              <a:bodyPr/>
              <a:lstStyle/>
              <a:p>
                <a:pPr>
                  <a:defRPr sz="1600" b="1"/>
                </a:pPr>
                <a:endParaRPr lang="en-US"/>
              </a:p>
            </c:txPr>
            <c:dLblPos val="inEnd"/>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General</c:formatCode>
                <c:ptCount val="2"/>
                <c:pt idx="0">
                  <c:v>56</c:v>
                </c:pt>
                <c:pt idx="1">
                  <c:v>44</c:v>
                </c:pt>
              </c:numCache>
            </c:numRef>
          </c:val>
        </c:ser>
        <c:ser>
          <c:idx val="1"/>
          <c:order val="1"/>
          <c:tx>
            <c:strRef>
              <c:f>Sheet1!$C$1</c:f>
              <c:strCache>
                <c:ptCount val="1"/>
                <c:pt idx="0">
                  <c:v>Burmese</c:v>
                </c:pt>
              </c:strCache>
            </c:strRef>
          </c:tx>
          <c:cat>
            <c:strRef>
              <c:f>Sheet1!$A$2:$A$3</c:f>
              <c:strCache>
                <c:ptCount val="2"/>
                <c:pt idx="0">
                  <c:v>Yes</c:v>
                </c:pt>
                <c:pt idx="1">
                  <c:v>No</c:v>
                </c:pt>
              </c:strCache>
            </c:strRef>
          </c:cat>
          <c:val>
            <c:numRef>
              <c:f>Sheet1!$C$2:$C$3</c:f>
              <c:numCache>
                <c:formatCode>General</c:formatCode>
                <c:ptCount val="2"/>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Thai</c:v>
                </c:pt>
              </c:strCache>
            </c:strRef>
          </c:tx>
          <c:invertIfNegative val="0"/>
          <c:dLbls>
            <c:showLegendKey val="0"/>
            <c:showVal val="1"/>
            <c:showCatName val="0"/>
            <c:showSerName val="0"/>
            <c:showPercent val="0"/>
            <c:showBubbleSize val="0"/>
            <c:showLeaderLines val="0"/>
          </c:dLbls>
          <c:cat>
            <c:strRef>
              <c:f>Sheet1!$A$2:$A$4</c:f>
              <c:strCache>
                <c:ptCount val="3"/>
                <c:pt idx="0">
                  <c:v>Go back for check up if told to</c:v>
                </c:pt>
                <c:pt idx="1">
                  <c:v>Go back for check up</c:v>
                </c:pt>
                <c:pt idx="2">
                  <c:v>Take medicine as prescribed</c:v>
                </c:pt>
              </c:strCache>
            </c:strRef>
          </c:cat>
          <c:val>
            <c:numRef>
              <c:f>Sheet1!$B$2:$B$4</c:f>
              <c:numCache>
                <c:formatCode>General</c:formatCode>
                <c:ptCount val="3"/>
                <c:pt idx="0">
                  <c:v>30</c:v>
                </c:pt>
                <c:pt idx="1">
                  <c:v>55</c:v>
                </c:pt>
                <c:pt idx="2">
                  <c:v>81</c:v>
                </c:pt>
              </c:numCache>
            </c:numRef>
          </c:val>
        </c:ser>
        <c:ser>
          <c:idx val="1"/>
          <c:order val="1"/>
          <c:tx>
            <c:strRef>
              <c:f>Sheet1!$C$1</c:f>
              <c:strCache>
                <c:ptCount val="1"/>
                <c:pt idx="0">
                  <c:v>Migrants</c:v>
                </c:pt>
              </c:strCache>
            </c:strRef>
          </c:tx>
          <c:spPr>
            <a:solidFill>
              <a:schemeClr val="accent2"/>
            </a:solidFill>
          </c:spPr>
          <c:invertIfNegative val="0"/>
          <c:dLbls>
            <c:showLegendKey val="0"/>
            <c:showVal val="1"/>
            <c:showCatName val="0"/>
            <c:showSerName val="0"/>
            <c:showPercent val="0"/>
            <c:showBubbleSize val="0"/>
            <c:showLeaderLines val="0"/>
          </c:dLbls>
          <c:cat>
            <c:strRef>
              <c:f>Sheet1!$A$2:$A$4</c:f>
              <c:strCache>
                <c:ptCount val="3"/>
                <c:pt idx="0">
                  <c:v>Go back for check up if told to</c:v>
                </c:pt>
                <c:pt idx="1">
                  <c:v>Go back for check up</c:v>
                </c:pt>
                <c:pt idx="2">
                  <c:v>Take medicine as prescribed</c:v>
                </c:pt>
              </c:strCache>
            </c:strRef>
          </c:cat>
          <c:val>
            <c:numRef>
              <c:f>Sheet1!$C$2:$C$4</c:f>
              <c:numCache>
                <c:formatCode>General</c:formatCode>
                <c:ptCount val="3"/>
                <c:pt idx="0">
                  <c:v>19</c:v>
                </c:pt>
                <c:pt idx="1">
                  <c:v>73</c:v>
                </c:pt>
                <c:pt idx="2">
                  <c:v>92</c:v>
                </c:pt>
              </c:numCache>
            </c:numRef>
          </c:val>
        </c:ser>
        <c:dLbls>
          <c:showLegendKey val="0"/>
          <c:showVal val="0"/>
          <c:showCatName val="0"/>
          <c:showSerName val="0"/>
          <c:showPercent val="0"/>
          <c:showBubbleSize val="0"/>
        </c:dLbls>
        <c:gapWidth val="150"/>
        <c:axId val="122551680"/>
        <c:axId val="122553472"/>
      </c:barChart>
      <c:catAx>
        <c:axId val="122551680"/>
        <c:scaling>
          <c:orientation val="minMax"/>
        </c:scaling>
        <c:delete val="0"/>
        <c:axPos val="l"/>
        <c:majorTickMark val="none"/>
        <c:minorTickMark val="none"/>
        <c:tickLblPos val="nextTo"/>
        <c:txPr>
          <a:bodyPr/>
          <a:lstStyle/>
          <a:p>
            <a:pPr>
              <a:defRPr sz="1200" baseline="0"/>
            </a:pPr>
            <a:endParaRPr lang="en-US"/>
          </a:p>
        </c:txPr>
        <c:crossAx val="122553472"/>
        <c:crosses val="autoZero"/>
        <c:auto val="1"/>
        <c:lblAlgn val="ctr"/>
        <c:lblOffset val="100"/>
        <c:noMultiLvlLbl val="0"/>
      </c:catAx>
      <c:valAx>
        <c:axId val="122553472"/>
        <c:scaling>
          <c:orientation val="minMax"/>
          <c:max val="100"/>
          <c:min val="0"/>
        </c:scaling>
        <c:delete val="0"/>
        <c:axPos val="b"/>
        <c:majorGridlines/>
        <c:numFmt formatCode="General" sourceLinked="1"/>
        <c:majorTickMark val="none"/>
        <c:minorTickMark val="none"/>
        <c:tickLblPos val="nextTo"/>
        <c:txPr>
          <a:bodyPr/>
          <a:lstStyle/>
          <a:p>
            <a:pPr>
              <a:defRPr sz="1400"/>
            </a:pPr>
            <a:endParaRPr lang="en-US"/>
          </a:p>
        </c:txPr>
        <c:crossAx val="122551680"/>
        <c:crosses val="autoZero"/>
        <c:crossBetween val="between"/>
        <c:majorUnit val="20"/>
      </c:valAx>
      <c:spPr>
        <a:ln>
          <a:solidFill>
            <a:schemeClr val="tx1">
              <a:lumMod val="65000"/>
              <a:lumOff val="35000"/>
            </a:schemeClr>
          </a:solid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2235678873474138"/>
          <c:y val="2.8613127460630123E-2"/>
          <c:w val="0.48643732033496401"/>
          <c:h val="0.64357129675196867"/>
        </c:manualLayout>
      </c:layout>
      <c:pieChart>
        <c:varyColors val="1"/>
        <c:ser>
          <c:idx val="0"/>
          <c:order val="0"/>
          <c:tx>
            <c:strRef>
              <c:f>Sheet1!$B$1</c:f>
              <c:strCache>
                <c:ptCount val="1"/>
                <c:pt idx="0">
                  <c:v>All of it</c:v>
                </c:pt>
              </c:strCache>
            </c:strRef>
          </c:tx>
          <c:dPt>
            <c:idx val="1"/>
            <c:bubble3D val="0"/>
            <c:spPr>
              <a:solidFill>
                <a:schemeClr val="accent2"/>
              </a:solidFill>
            </c:spPr>
          </c:dPt>
          <c:dLbls>
            <c:dLbl>
              <c:idx val="0"/>
              <c:delete val="1"/>
            </c:dLbl>
            <c:dLbl>
              <c:idx val="1"/>
              <c:layout>
                <c:manualLayout>
                  <c:x val="0.35096694030267661"/>
                  <c:y val="-0.56495297462817395"/>
                </c:manualLayout>
              </c:layout>
              <c:showLegendKey val="0"/>
              <c:showVal val="0"/>
              <c:showCatName val="1"/>
              <c:showSerName val="0"/>
              <c:showPercent val="1"/>
              <c:showBubbleSize val="0"/>
            </c:dLbl>
            <c:dLbl>
              <c:idx val="2"/>
              <c:layout>
                <c:manualLayout>
                  <c:x val="-0.15459652102310739"/>
                  <c:y val="5.2542322834646472E-2"/>
                </c:manualLayout>
              </c:layout>
              <c:dLblPos val="bestFit"/>
              <c:showLegendKey val="0"/>
              <c:showVal val="0"/>
              <c:showCatName val="1"/>
              <c:showSerName val="0"/>
              <c:showPercent val="1"/>
              <c:showBubbleSize val="0"/>
            </c:dLbl>
            <c:dLblPos val="inEnd"/>
            <c:showLegendKey val="0"/>
            <c:showVal val="0"/>
            <c:showCatName val="1"/>
            <c:showSerName val="0"/>
            <c:showPercent val="1"/>
            <c:showBubbleSize val="0"/>
            <c:showLeaderLines val="0"/>
          </c:dLbls>
          <c:cat>
            <c:strRef>
              <c:f>Sheet1!$A$2:$A$3</c:f>
              <c:strCache>
                <c:ptCount val="2"/>
                <c:pt idx="0">
                  <c:v>Not Aware</c:v>
                </c:pt>
                <c:pt idx="1">
                  <c:v>Aware</c:v>
                </c:pt>
              </c:strCache>
            </c:strRef>
          </c:cat>
          <c:val>
            <c:numRef>
              <c:f>Sheet1!$B$2:$B$3</c:f>
              <c:numCache>
                <c:formatCode>General</c:formatCode>
                <c:ptCount val="2"/>
                <c:pt idx="0">
                  <c:v>0</c:v>
                </c:pt>
                <c:pt idx="1">
                  <c:v>100</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02"/>
          <c:y val="0.20782704793479764"/>
          <c:w val="0.48643732033496445"/>
          <c:h val="0.64357129675196867"/>
        </c:manualLayout>
      </c:layout>
      <c:pieChart>
        <c:varyColors val="1"/>
        <c:ser>
          <c:idx val="0"/>
          <c:order val="0"/>
          <c:tx>
            <c:strRef>
              <c:f>Sheet1!$B$1</c:f>
              <c:strCache>
                <c:ptCount val="1"/>
                <c:pt idx="0">
                  <c:v>Thai</c:v>
                </c:pt>
              </c:strCache>
            </c:strRef>
          </c:tx>
          <c:dPt>
            <c:idx val="0"/>
            <c:bubble3D val="0"/>
            <c:spPr>
              <a:solidFill>
                <a:srgbClr val="9BBB59"/>
              </a:solidFill>
            </c:spPr>
          </c:dPt>
          <c:dPt>
            <c:idx val="1"/>
            <c:bubble3D val="0"/>
            <c:spPr>
              <a:solidFill>
                <a:srgbClr val="C00000"/>
              </a:solidFill>
            </c:spPr>
          </c:dPt>
          <c:dLbls>
            <c:dLbl>
              <c:idx val="0"/>
              <c:layout>
                <c:manualLayout>
                  <c:x val="5.4483903797739583E-2"/>
                  <c:y val="6.5789473684210523E-2"/>
                </c:manualLayout>
              </c:layout>
              <c:dLblPos val="bestFit"/>
              <c:showLegendKey val="0"/>
              <c:showVal val="0"/>
              <c:showCatName val="1"/>
              <c:showSerName val="0"/>
              <c:showPercent val="1"/>
              <c:showBubbleSize val="0"/>
            </c:dLbl>
            <c:dLbl>
              <c:idx val="1"/>
              <c:delete val="1"/>
            </c:dLbl>
            <c:dLbl>
              <c:idx val="2"/>
              <c:layout>
                <c:manualLayout>
                  <c:x val="-0.10600032138839789"/>
                  <c:y val="4.2968642077635113E-3"/>
                </c:manualLayout>
              </c:layout>
              <c:dLblPos val="bestFit"/>
              <c:showLegendKey val="0"/>
              <c:showVal val="0"/>
              <c:showCatName val="1"/>
              <c:showSerName val="0"/>
              <c:showPercent val="1"/>
              <c:showBubbleSize val="0"/>
            </c:dLbl>
            <c:txPr>
              <a:bodyPr/>
              <a:lstStyle/>
              <a:p>
                <a:pPr>
                  <a:defRPr sz="1600" b="1"/>
                </a:pPr>
                <a:endParaRPr lang="en-US"/>
              </a:p>
            </c:txPr>
            <c:dLblPos val="inEnd"/>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General</c:formatCode>
                <c:ptCount val="2"/>
                <c:pt idx="0">
                  <c:v>27</c:v>
                </c:pt>
                <c:pt idx="1">
                  <c:v>73</c:v>
                </c:pt>
              </c:numCache>
            </c:numRef>
          </c:val>
        </c:ser>
        <c:ser>
          <c:idx val="1"/>
          <c:order val="1"/>
          <c:tx>
            <c:strRef>
              <c:f>Sheet1!$C$1</c:f>
              <c:strCache>
                <c:ptCount val="1"/>
                <c:pt idx="0">
                  <c:v>Burmese</c:v>
                </c:pt>
              </c:strCache>
            </c:strRef>
          </c:tx>
          <c:cat>
            <c:strRef>
              <c:f>Sheet1!$A$2:$A$3</c:f>
              <c:strCache>
                <c:ptCount val="2"/>
                <c:pt idx="0">
                  <c:v>Yes</c:v>
                </c:pt>
                <c:pt idx="1">
                  <c:v>No</c:v>
                </c:pt>
              </c:strCache>
            </c:strRef>
          </c:cat>
          <c:val>
            <c:numRef>
              <c:f>Sheet1!$C$2:$C$3</c:f>
              <c:numCache>
                <c:formatCode>General</c:formatCode>
                <c:ptCount val="2"/>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13"/>
          <c:y val="0.20782704793479764"/>
          <c:w val="0.48643732033496456"/>
          <c:h val="0.64357129675196867"/>
        </c:manualLayout>
      </c:layout>
      <c:pieChart>
        <c:varyColors val="1"/>
        <c:ser>
          <c:idx val="0"/>
          <c:order val="0"/>
          <c:tx>
            <c:strRef>
              <c:f>Sheet1!$B$1</c:f>
              <c:strCache>
                <c:ptCount val="1"/>
                <c:pt idx="0">
                  <c:v>Thai</c:v>
                </c:pt>
              </c:strCache>
            </c:strRef>
          </c:tx>
          <c:dPt>
            <c:idx val="0"/>
            <c:bubble3D val="0"/>
            <c:spPr>
              <a:solidFill>
                <a:srgbClr val="9BBB59"/>
              </a:solidFill>
            </c:spPr>
          </c:dPt>
          <c:dPt>
            <c:idx val="1"/>
            <c:bubble3D val="0"/>
            <c:spPr>
              <a:solidFill>
                <a:srgbClr val="C00000"/>
              </a:solidFill>
            </c:spPr>
          </c:dPt>
          <c:dLbls>
            <c:dLbl>
              <c:idx val="0"/>
              <c:layout>
                <c:manualLayout>
                  <c:x val="5.4483903797739583E-2"/>
                  <c:y val="6.5789473684210523E-2"/>
                </c:manualLayout>
              </c:layout>
              <c:dLblPos val="bestFit"/>
              <c:showLegendKey val="0"/>
              <c:showVal val="0"/>
              <c:showCatName val="1"/>
              <c:showSerName val="0"/>
              <c:showPercent val="1"/>
              <c:showBubbleSize val="0"/>
            </c:dLbl>
            <c:dLbl>
              <c:idx val="1"/>
              <c:delete val="1"/>
            </c:dLbl>
            <c:dLbl>
              <c:idx val="2"/>
              <c:layout>
                <c:manualLayout>
                  <c:x val="-0.10600032138839789"/>
                  <c:y val="4.2968642077635113E-3"/>
                </c:manualLayout>
              </c:layout>
              <c:dLblPos val="bestFit"/>
              <c:showLegendKey val="0"/>
              <c:showVal val="0"/>
              <c:showCatName val="1"/>
              <c:showSerName val="0"/>
              <c:showPercent val="1"/>
              <c:showBubbleSize val="0"/>
            </c:dLbl>
            <c:txPr>
              <a:bodyPr/>
              <a:lstStyle/>
              <a:p>
                <a:pPr>
                  <a:defRPr sz="1600" b="1"/>
                </a:pPr>
                <a:endParaRPr lang="en-US"/>
              </a:p>
            </c:txPr>
            <c:dLblPos val="inEnd"/>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General</c:formatCode>
                <c:ptCount val="2"/>
                <c:pt idx="0">
                  <c:v>19</c:v>
                </c:pt>
                <c:pt idx="1">
                  <c:v>81</c:v>
                </c:pt>
              </c:numCache>
            </c:numRef>
          </c:val>
        </c:ser>
        <c:ser>
          <c:idx val="1"/>
          <c:order val="1"/>
          <c:tx>
            <c:strRef>
              <c:f>Sheet1!$C$1</c:f>
              <c:strCache>
                <c:ptCount val="1"/>
                <c:pt idx="0">
                  <c:v>Burmese</c:v>
                </c:pt>
              </c:strCache>
            </c:strRef>
          </c:tx>
          <c:cat>
            <c:strRef>
              <c:f>Sheet1!$A$2:$A$3</c:f>
              <c:strCache>
                <c:ptCount val="2"/>
                <c:pt idx="0">
                  <c:v>Yes</c:v>
                </c:pt>
                <c:pt idx="1">
                  <c:v>No</c:v>
                </c:pt>
              </c:strCache>
            </c:strRef>
          </c:cat>
          <c:val>
            <c:numRef>
              <c:f>Sheet1!$C$2:$C$3</c:f>
              <c:numCache>
                <c:formatCode>General</c:formatCode>
                <c:ptCount val="2"/>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08"/>
          <c:y val="0.20782704793479764"/>
          <c:w val="0.48643732033496451"/>
          <c:h val="0.64357129675196867"/>
        </c:manualLayout>
      </c:layout>
      <c:pieChart>
        <c:varyColors val="1"/>
        <c:ser>
          <c:idx val="0"/>
          <c:order val="0"/>
          <c:tx>
            <c:strRef>
              <c:f>Sheet1!$B$1</c:f>
              <c:strCache>
                <c:ptCount val="1"/>
                <c:pt idx="0">
                  <c:v>All of it</c:v>
                </c:pt>
              </c:strCache>
            </c:strRef>
          </c:tx>
          <c:dPt>
            <c:idx val="0"/>
            <c:bubble3D val="0"/>
            <c:spPr>
              <a:solidFill>
                <a:srgbClr val="9BBB59"/>
              </a:solidFill>
            </c:spPr>
          </c:dPt>
          <c:dPt>
            <c:idx val="1"/>
            <c:bubble3D val="0"/>
            <c:spPr>
              <a:solidFill>
                <a:srgbClr val="C00000"/>
              </a:solidFill>
            </c:spPr>
          </c:dPt>
          <c:dLbls>
            <c:dLbl>
              <c:idx val="0"/>
              <c:layout>
                <c:manualLayout>
                  <c:x val="0.31979002624671915"/>
                  <c:y val="-0.60087719298245612"/>
                </c:manualLayout>
              </c:layout>
              <c:dLblPos val="bestFit"/>
              <c:showLegendKey val="0"/>
              <c:showVal val="0"/>
              <c:showCatName val="1"/>
              <c:showSerName val="0"/>
              <c:showPercent val="1"/>
              <c:showBubbleSize val="0"/>
            </c:dLbl>
            <c:dLbl>
              <c:idx val="1"/>
              <c:delete val="1"/>
            </c:dLbl>
            <c:dLbl>
              <c:idx val="2"/>
              <c:layout>
                <c:manualLayout>
                  <c:x val="0.40420376024425697"/>
                  <c:y val="-6.974409448818901E-2"/>
                </c:manualLayout>
              </c:layout>
              <c:dLblPos val="bestFit"/>
              <c:showLegendKey val="0"/>
              <c:showVal val="0"/>
              <c:showCatName val="1"/>
              <c:showSerName val="0"/>
              <c:showPercent val="1"/>
              <c:showBubbleSize val="0"/>
            </c:dLbl>
            <c:txPr>
              <a:bodyPr/>
              <a:lstStyle/>
              <a:p>
                <a:pPr>
                  <a:defRPr sz="1600" b="1"/>
                </a:pPr>
                <a:endParaRPr lang="en-US"/>
              </a:p>
            </c:txPr>
            <c:dLblPos val="inEnd"/>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General</c:formatCode>
                <c:ptCount val="2"/>
                <c:pt idx="0">
                  <c:v>100</c:v>
                </c:pt>
                <c:pt idx="1">
                  <c:v>0</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19"/>
          <c:y val="0.20782704793479764"/>
          <c:w val="0.48643732033496462"/>
          <c:h val="0.64357129675196867"/>
        </c:manualLayout>
      </c:layout>
      <c:pieChart>
        <c:varyColors val="1"/>
        <c:ser>
          <c:idx val="0"/>
          <c:order val="0"/>
          <c:tx>
            <c:strRef>
              <c:f>Sheet1!$B$1</c:f>
              <c:strCache>
                <c:ptCount val="1"/>
                <c:pt idx="0">
                  <c:v>All of it</c:v>
                </c:pt>
              </c:strCache>
            </c:strRef>
          </c:tx>
          <c:dPt>
            <c:idx val="0"/>
            <c:bubble3D val="0"/>
            <c:spPr>
              <a:solidFill>
                <a:srgbClr val="9BBB59"/>
              </a:solidFill>
            </c:spPr>
          </c:dPt>
          <c:dPt>
            <c:idx val="1"/>
            <c:bubble3D val="0"/>
            <c:spPr>
              <a:solidFill>
                <a:srgbClr val="C00000"/>
              </a:solidFill>
            </c:spPr>
          </c:dPt>
          <c:dLbls>
            <c:dLbl>
              <c:idx val="0"/>
              <c:layout>
                <c:manualLayout>
                  <c:x val="0.26536825753923632"/>
                  <c:y val="-0.57456140350877316"/>
                </c:manualLayout>
              </c:layout>
              <c:dLblPos val="bestFit"/>
              <c:showLegendKey val="0"/>
              <c:showVal val="0"/>
              <c:showCatName val="1"/>
              <c:showSerName val="0"/>
              <c:showPercent val="1"/>
              <c:showBubbleSize val="0"/>
            </c:dLbl>
            <c:dLbl>
              <c:idx val="1"/>
              <c:delete val="1"/>
            </c:dLbl>
            <c:dLbl>
              <c:idx val="2"/>
              <c:layout>
                <c:manualLayout>
                  <c:x val="0.40420376024425714"/>
                  <c:y val="-6.974409448818901E-2"/>
                </c:manualLayout>
              </c:layout>
              <c:dLblPos val="bestFit"/>
              <c:showLegendKey val="0"/>
              <c:showVal val="0"/>
              <c:showCatName val="1"/>
              <c:showSerName val="0"/>
              <c:showPercent val="1"/>
              <c:showBubbleSize val="0"/>
            </c:dLbl>
            <c:txPr>
              <a:bodyPr/>
              <a:lstStyle/>
              <a:p>
                <a:pPr>
                  <a:defRPr sz="1600" b="1"/>
                </a:pPr>
                <a:endParaRPr lang="en-US"/>
              </a:p>
            </c:txPr>
            <c:dLblPos val="inEnd"/>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General</c:formatCode>
                <c:ptCount val="2"/>
                <c:pt idx="0">
                  <c:v>97</c:v>
                </c:pt>
                <c:pt idx="1">
                  <c:v>3</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Thai</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None</c:v>
                </c:pt>
                <c:pt idx="1">
                  <c:v>Internet</c:v>
                </c:pt>
                <c:pt idx="2">
                  <c:v>Newpaper / Magazine</c:v>
                </c:pt>
                <c:pt idx="3">
                  <c:v>Radio</c:v>
                </c:pt>
                <c:pt idx="4">
                  <c:v>Television</c:v>
                </c:pt>
              </c:strCache>
            </c:strRef>
          </c:cat>
          <c:val>
            <c:numRef>
              <c:f>Sheet1!$B$2:$B$6</c:f>
              <c:numCache>
                <c:formatCode>General</c:formatCode>
                <c:ptCount val="5"/>
                <c:pt idx="1">
                  <c:v>35</c:v>
                </c:pt>
                <c:pt idx="2">
                  <c:v>61</c:v>
                </c:pt>
                <c:pt idx="3">
                  <c:v>68</c:v>
                </c:pt>
                <c:pt idx="4">
                  <c:v>99</c:v>
                </c:pt>
              </c:numCache>
            </c:numRef>
          </c:val>
        </c:ser>
        <c:ser>
          <c:idx val="1"/>
          <c:order val="1"/>
          <c:tx>
            <c:strRef>
              <c:f>Sheet1!$C$1</c:f>
              <c:strCache>
                <c:ptCount val="1"/>
                <c:pt idx="0">
                  <c:v>Migrants</c:v>
                </c:pt>
              </c:strCache>
            </c:strRef>
          </c:tx>
          <c:spPr>
            <a:solidFill>
              <a:schemeClr val="accent2"/>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None</c:v>
                </c:pt>
                <c:pt idx="1">
                  <c:v>Internet</c:v>
                </c:pt>
                <c:pt idx="2">
                  <c:v>Newpaper / Magazine</c:v>
                </c:pt>
                <c:pt idx="3">
                  <c:v>Radio</c:v>
                </c:pt>
                <c:pt idx="4">
                  <c:v>Television</c:v>
                </c:pt>
              </c:strCache>
            </c:strRef>
          </c:cat>
          <c:val>
            <c:numRef>
              <c:f>Sheet1!$C$2:$C$6</c:f>
              <c:numCache>
                <c:formatCode>General</c:formatCode>
                <c:ptCount val="5"/>
                <c:pt idx="0">
                  <c:v>36</c:v>
                </c:pt>
                <c:pt idx="2">
                  <c:v>1</c:v>
                </c:pt>
                <c:pt idx="3">
                  <c:v>8</c:v>
                </c:pt>
                <c:pt idx="4">
                  <c:v>63</c:v>
                </c:pt>
              </c:numCache>
            </c:numRef>
          </c:val>
        </c:ser>
        <c:dLbls>
          <c:showLegendKey val="0"/>
          <c:showVal val="0"/>
          <c:showCatName val="0"/>
          <c:showSerName val="0"/>
          <c:showPercent val="0"/>
          <c:showBubbleSize val="0"/>
        </c:dLbls>
        <c:gapWidth val="150"/>
        <c:axId val="122687488"/>
        <c:axId val="122689024"/>
      </c:barChart>
      <c:catAx>
        <c:axId val="122687488"/>
        <c:scaling>
          <c:orientation val="minMax"/>
        </c:scaling>
        <c:delete val="0"/>
        <c:axPos val="l"/>
        <c:majorTickMark val="none"/>
        <c:minorTickMark val="none"/>
        <c:tickLblPos val="nextTo"/>
        <c:txPr>
          <a:bodyPr/>
          <a:lstStyle/>
          <a:p>
            <a:pPr>
              <a:defRPr sz="1200" baseline="0"/>
            </a:pPr>
            <a:endParaRPr lang="en-US"/>
          </a:p>
        </c:txPr>
        <c:crossAx val="122689024"/>
        <c:crosses val="autoZero"/>
        <c:auto val="1"/>
        <c:lblAlgn val="ctr"/>
        <c:lblOffset val="100"/>
        <c:noMultiLvlLbl val="0"/>
      </c:catAx>
      <c:valAx>
        <c:axId val="122689024"/>
        <c:scaling>
          <c:orientation val="minMax"/>
          <c:max val="100"/>
          <c:min val="0"/>
        </c:scaling>
        <c:delete val="0"/>
        <c:axPos val="b"/>
        <c:majorGridlines/>
        <c:numFmt formatCode="General" sourceLinked="1"/>
        <c:majorTickMark val="none"/>
        <c:minorTickMark val="none"/>
        <c:tickLblPos val="nextTo"/>
        <c:txPr>
          <a:bodyPr/>
          <a:lstStyle/>
          <a:p>
            <a:pPr>
              <a:defRPr sz="1400"/>
            </a:pPr>
            <a:endParaRPr lang="en-US"/>
          </a:p>
        </c:txPr>
        <c:crossAx val="122687488"/>
        <c:crosses val="autoZero"/>
        <c:crossBetween val="between"/>
        <c:majorUnit val="20"/>
      </c:valAx>
      <c:spPr>
        <a:ln>
          <a:solidFill>
            <a:schemeClr val="tx1">
              <a:lumMod val="65000"/>
              <a:lumOff val="35000"/>
            </a:schemeClr>
          </a:solid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Thai</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None</c:v>
                </c:pt>
                <c:pt idx="1">
                  <c:v>Internet</c:v>
                </c:pt>
                <c:pt idx="2">
                  <c:v>Newpaper / Magazine</c:v>
                </c:pt>
                <c:pt idx="3">
                  <c:v>Radio</c:v>
                </c:pt>
                <c:pt idx="4">
                  <c:v>Television</c:v>
                </c:pt>
              </c:strCache>
            </c:strRef>
          </c:cat>
          <c:val>
            <c:numRef>
              <c:f>Sheet1!$B$2:$B$6</c:f>
              <c:numCache>
                <c:formatCode>General</c:formatCode>
                <c:ptCount val="5"/>
                <c:pt idx="1">
                  <c:v>27</c:v>
                </c:pt>
                <c:pt idx="2">
                  <c:v>57</c:v>
                </c:pt>
                <c:pt idx="3">
                  <c:v>58</c:v>
                </c:pt>
                <c:pt idx="4">
                  <c:v>99</c:v>
                </c:pt>
              </c:numCache>
            </c:numRef>
          </c:val>
        </c:ser>
        <c:ser>
          <c:idx val="1"/>
          <c:order val="1"/>
          <c:tx>
            <c:strRef>
              <c:f>Sheet1!$C$1</c:f>
              <c:strCache>
                <c:ptCount val="1"/>
                <c:pt idx="0">
                  <c:v>Migrants</c:v>
                </c:pt>
              </c:strCache>
            </c:strRef>
          </c:tx>
          <c:spPr>
            <a:solidFill>
              <a:schemeClr val="accent2"/>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None</c:v>
                </c:pt>
                <c:pt idx="1">
                  <c:v>Internet</c:v>
                </c:pt>
                <c:pt idx="2">
                  <c:v>Newpaper / Magazine</c:v>
                </c:pt>
                <c:pt idx="3">
                  <c:v>Radio</c:v>
                </c:pt>
                <c:pt idx="4">
                  <c:v>Television</c:v>
                </c:pt>
              </c:strCache>
            </c:strRef>
          </c:cat>
          <c:val>
            <c:numRef>
              <c:f>Sheet1!$C$2:$C$6</c:f>
              <c:numCache>
                <c:formatCode>General</c:formatCode>
                <c:ptCount val="5"/>
                <c:pt idx="0">
                  <c:v>38</c:v>
                </c:pt>
                <c:pt idx="2">
                  <c:v>1</c:v>
                </c:pt>
                <c:pt idx="3">
                  <c:v>7</c:v>
                </c:pt>
                <c:pt idx="4">
                  <c:v>61</c:v>
                </c:pt>
              </c:numCache>
            </c:numRef>
          </c:val>
        </c:ser>
        <c:dLbls>
          <c:showLegendKey val="0"/>
          <c:showVal val="0"/>
          <c:showCatName val="0"/>
          <c:showSerName val="0"/>
          <c:showPercent val="0"/>
          <c:showBubbleSize val="0"/>
        </c:dLbls>
        <c:gapWidth val="150"/>
        <c:axId val="122718848"/>
        <c:axId val="122737024"/>
      </c:barChart>
      <c:catAx>
        <c:axId val="122718848"/>
        <c:scaling>
          <c:orientation val="minMax"/>
        </c:scaling>
        <c:delete val="0"/>
        <c:axPos val="l"/>
        <c:majorTickMark val="none"/>
        <c:minorTickMark val="none"/>
        <c:tickLblPos val="nextTo"/>
        <c:txPr>
          <a:bodyPr/>
          <a:lstStyle/>
          <a:p>
            <a:pPr>
              <a:defRPr sz="1200" baseline="0"/>
            </a:pPr>
            <a:endParaRPr lang="en-US"/>
          </a:p>
        </c:txPr>
        <c:crossAx val="122737024"/>
        <c:crosses val="autoZero"/>
        <c:auto val="1"/>
        <c:lblAlgn val="ctr"/>
        <c:lblOffset val="100"/>
        <c:noMultiLvlLbl val="0"/>
      </c:catAx>
      <c:valAx>
        <c:axId val="122737024"/>
        <c:scaling>
          <c:orientation val="minMax"/>
          <c:max val="100"/>
          <c:min val="0"/>
        </c:scaling>
        <c:delete val="0"/>
        <c:axPos val="b"/>
        <c:majorGridlines/>
        <c:numFmt formatCode="General" sourceLinked="1"/>
        <c:majorTickMark val="none"/>
        <c:minorTickMark val="none"/>
        <c:tickLblPos val="nextTo"/>
        <c:txPr>
          <a:bodyPr/>
          <a:lstStyle/>
          <a:p>
            <a:pPr>
              <a:defRPr sz="1400"/>
            </a:pPr>
            <a:endParaRPr lang="en-US"/>
          </a:p>
        </c:txPr>
        <c:crossAx val="122718848"/>
        <c:crosses val="autoZero"/>
        <c:crossBetween val="between"/>
        <c:majorUnit val="20"/>
      </c:valAx>
      <c:spPr>
        <a:ln>
          <a:solidFill>
            <a:schemeClr val="tx1">
              <a:lumMod val="65000"/>
              <a:lumOff val="35000"/>
            </a:schemeClr>
          </a:solid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Thai</c:v>
                </c:pt>
              </c:strCache>
            </c:strRef>
          </c:tx>
          <c:marker>
            <c:symbol val="none"/>
          </c:marker>
          <c:cat>
            <c:strRef>
              <c:f>Sheet1!$A$2:$A$7</c:f>
              <c:strCache>
                <c:ptCount val="6"/>
                <c:pt idx="0">
                  <c:v>5-8 AM</c:v>
                </c:pt>
                <c:pt idx="1">
                  <c:v>8-11 AM</c:v>
                </c:pt>
                <c:pt idx="2">
                  <c:v>11-14 PM</c:v>
                </c:pt>
                <c:pt idx="3">
                  <c:v>14-18 PM</c:v>
                </c:pt>
                <c:pt idx="4">
                  <c:v>18-21 PM</c:v>
                </c:pt>
                <c:pt idx="5">
                  <c:v>After 21 PM</c:v>
                </c:pt>
              </c:strCache>
            </c:strRef>
          </c:cat>
          <c:val>
            <c:numRef>
              <c:f>Sheet1!$B$2:$B$7</c:f>
              <c:numCache>
                <c:formatCode>General</c:formatCode>
                <c:ptCount val="6"/>
                <c:pt idx="0">
                  <c:v>13</c:v>
                </c:pt>
                <c:pt idx="1">
                  <c:v>7</c:v>
                </c:pt>
                <c:pt idx="2">
                  <c:v>7</c:v>
                </c:pt>
                <c:pt idx="3">
                  <c:v>13</c:v>
                </c:pt>
                <c:pt idx="4">
                  <c:v>54</c:v>
                </c:pt>
                <c:pt idx="5">
                  <c:v>7</c:v>
                </c:pt>
              </c:numCache>
            </c:numRef>
          </c:val>
          <c:smooth val="0"/>
        </c:ser>
        <c:ser>
          <c:idx val="1"/>
          <c:order val="1"/>
          <c:tx>
            <c:strRef>
              <c:f>Sheet1!$C$1</c:f>
              <c:strCache>
                <c:ptCount val="1"/>
                <c:pt idx="0">
                  <c:v>Migrants</c:v>
                </c:pt>
              </c:strCache>
            </c:strRef>
          </c:tx>
          <c:marker>
            <c:symbol val="none"/>
          </c:marker>
          <c:cat>
            <c:strRef>
              <c:f>Sheet1!$A$2:$A$7</c:f>
              <c:strCache>
                <c:ptCount val="6"/>
                <c:pt idx="0">
                  <c:v>5-8 AM</c:v>
                </c:pt>
                <c:pt idx="1">
                  <c:v>8-11 AM</c:v>
                </c:pt>
                <c:pt idx="2">
                  <c:v>11-14 PM</c:v>
                </c:pt>
                <c:pt idx="3">
                  <c:v>14-18 PM</c:v>
                </c:pt>
                <c:pt idx="4">
                  <c:v>18-21 PM</c:v>
                </c:pt>
                <c:pt idx="5">
                  <c:v>After 21 PM</c:v>
                </c:pt>
              </c:strCache>
            </c:strRef>
          </c:cat>
          <c:val>
            <c:numRef>
              <c:f>Sheet1!$C$2:$C$7</c:f>
              <c:numCache>
                <c:formatCode>General</c:formatCode>
                <c:ptCount val="6"/>
                <c:pt idx="0">
                  <c:v>5</c:v>
                </c:pt>
                <c:pt idx="1">
                  <c:v>1</c:v>
                </c:pt>
                <c:pt idx="2">
                  <c:v>9</c:v>
                </c:pt>
                <c:pt idx="3">
                  <c:v>19</c:v>
                </c:pt>
                <c:pt idx="4">
                  <c:v>38</c:v>
                </c:pt>
                <c:pt idx="5">
                  <c:v>28</c:v>
                </c:pt>
              </c:numCache>
            </c:numRef>
          </c:val>
          <c:smooth val="0"/>
        </c:ser>
        <c:dLbls>
          <c:showLegendKey val="0"/>
          <c:showVal val="0"/>
          <c:showCatName val="0"/>
          <c:showSerName val="0"/>
          <c:showPercent val="0"/>
          <c:showBubbleSize val="0"/>
        </c:dLbls>
        <c:marker val="1"/>
        <c:smooth val="0"/>
        <c:axId val="122811136"/>
        <c:axId val="122812672"/>
      </c:lineChart>
      <c:catAx>
        <c:axId val="122811136"/>
        <c:scaling>
          <c:orientation val="minMax"/>
        </c:scaling>
        <c:delete val="0"/>
        <c:axPos val="b"/>
        <c:majorTickMark val="none"/>
        <c:minorTickMark val="none"/>
        <c:tickLblPos val="nextTo"/>
        <c:txPr>
          <a:bodyPr/>
          <a:lstStyle/>
          <a:p>
            <a:pPr>
              <a:defRPr sz="1100"/>
            </a:pPr>
            <a:endParaRPr lang="en-US"/>
          </a:p>
        </c:txPr>
        <c:crossAx val="122812672"/>
        <c:crosses val="autoZero"/>
        <c:auto val="1"/>
        <c:lblAlgn val="ctr"/>
        <c:lblOffset val="100"/>
        <c:noMultiLvlLbl val="0"/>
      </c:catAx>
      <c:valAx>
        <c:axId val="122812672"/>
        <c:scaling>
          <c:orientation val="minMax"/>
          <c:max val="60"/>
          <c:min val="0"/>
        </c:scaling>
        <c:delete val="0"/>
        <c:axPos val="l"/>
        <c:numFmt formatCode="General" sourceLinked="1"/>
        <c:majorTickMark val="out"/>
        <c:minorTickMark val="none"/>
        <c:tickLblPos val="nextTo"/>
        <c:crossAx val="122811136"/>
        <c:crosses val="autoZero"/>
        <c:crossBetween val="between"/>
        <c:majorUnit val="10"/>
      </c:valAx>
      <c:spPr>
        <a:noFill/>
        <a:ln>
          <a:noFill/>
        </a:ln>
      </c:spPr>
    </c:plotArea>
    <c:legend>
      <c:legendPos val="b"/>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Thai</c:v>
                </c:pt>
              </c:strCache>
            </c:strRef>
          </c:tx>
          <c:marker>
            <c:symbol val="none"/>
          </c:marker>
          <c:cat>
            <c:strRef>
              <c:f>Sheet1!$A$2:$A$7</c:f>
              <c:strCache>
                <c:ptCount val="6"/>
                <c:pt idx="0">
                  <c:v>5-8 AM</c:v>
                </c:pt>
                <c:pt idx="1">
                  <c:v>8-11 AM</c:v>
                </c:pt>
                <c:pt idx="2">
                  <c:v>11-14 PM</c:v>
                </c:pt>
                <c:pt idx="3">
                  <c:v>14-18 PM</c:v>
                </c:pt>
                <c:pt idx="4">
                  <c:v>18-21 PM</c:v>
                </c:pt>
                <c:pt idx="5">
                  <c:v>After 21 PM</c:v>
                </c:pt>
              </c:strCache>
            </c:strRef>
          </c:cat>
          <c:val>
            <c:numRef>
              <c:f>Sheet1!$B$2:$B$7</c:f>
              <c:numCache>
                <c:formatCode>General</c:formatCode>
                <c:ptCount val="6"/>
                <c:pt idx="0">
                  <c:v>14</c:v>
                </c:pt>
                <c:pt idx="1">
                  <c:v>10</c:v>
                </c:pt>
                <c:pt idx="2">
                  <c:v>28</c:v>
                </c:pt>
                <c:pt idx="3">
                  <c:v>24</c:v>
                </c:pt>
                <c:pt idx="4">
                  <c:v>14</c:v>
                </c:pt>
                <c:pt idx="5">
                  <c:v>11</c:v>
                </c:pt>
              </c:numCache>
            </c:numRef>
          </c:val>
          <c:smooth val="0"/>
        </c:ser>
        <c:ser>
          <c:idx val="1"/>
          <c:order val="1"/>
          <c:tx>
            <c:strRef>
              <c:f>Sheet1!$C$1</c:f>
              <c:strCache>
                <c:ptCount val="1"/>
                <c:pt idx="0">
                  <c:v>Migrants</c:v>
                </c:pt>
              </c:strCache>
            </c:strRef>
          </c:tx>
          <c:marker>
            <c:symbol val="none"/>
          </c:marker>
          <c:cat>
            <c:strRef>
              <c:f>Sheet1!$A$2:$A$7</c:f>
              <c:strCache>
                <c:ptCount val="6"/>
                <c:pt idx="0">
                  <c:v>5-8 AM</c:v>
                </c:pt>
                <c:pt idx="1">
                  <c:v>8-11 AM</c:v>
                </c:pt>
                <c:pt idx="2">
                  <c:v>11-14 PM</c:v>
                </c:pt>
                <c:pt idx="3">
                  <c:v>14-18 PM</c:v>
                </c:pt>
                <c:pt idx="4">
                  <c:v>18-21 PM</c:v>
                </c:pt>
                <c:pt idx="5">
                  <c:v>After 21 PM</c:v>
                </c:pt>
              </c:strCache>
            </c:strRef>
          </c:cat>
          <c:val>
            <c:numRef>
              <c:f>Sheet1!$C$2:$C$7</c:f>
              <c:numCache>
                <c:formatCode>General</c:formatCode>
                <c:ptCount val="6"/>
                <c:pt idx="0">
                  <c:v>19</c:v>
                </c:pt>
                <c:pt idx="1">
                  <c:v>15</c:v>
                </c:pt>
                <c:pt idx="2">
                  <c:v>19</c:v>
                </c:pt>
                <c:pt idx="3">
                  <c:v>19</c:v>
                </c:pt>
                <c:pt idx="4">
                  <c:v>12</c:v>
                </c:pt>
                <c:pt idx="5">
                  <c:v>15</c:v>
                </c:pt>
              </c:numCache>
            </c:numRef>
          </c:val>
          <c:smooth val="0"/>
        </c:ser>
        <c:dLbls>
          <c:showLegendKey val="0"/>
          <c:showVal val="0"/>
          <c:showCatName val="0"/>
          <c:showSerName val="0"/>
          <c:showPercent val="0"/>
          <c:showBubbleSize val="0"/>
        </c:dLbls>
        <c:marker val="1"/>
        <c:smooth val="0"/>
        <c:axId val="122833536"/>
        <c:axId val="122835328"/>
      </c:lineChart>
      <c:catAx>
        <c:axId val="122833536"/>
        <c:scaling>
          <c:orientation val="minMax"/>
        </c:scaling>
        <c:delete val="0"/>
        <c:axPos val="b"/>
        <c:majorTickMark val="none"/>
        <c:minorTickMark val="none"/>
        <c:tickLblPos val="nextTo"/>
        <c:txPr>
          <a:bodyPr/>
          <a:lstStyle/>
          <a:p>
            <a:pPr>
              <a:defRPr sz="1100"/>
            </a:pPr>
            <a:endParaRPr lang="en-US"/>
          </a:p>
        </c:txPr>
        <c:crossAx val="122835328"/>
        <c:crosses val="autoZero"/>
        <c:auto val="1"/>
        <c:lblAlgn val="ctr"/>
        <c:lblOffset val="100"/>
        <c:noMultiLvlLbl val="0"/>
      </c:catAx>
      <c:valAx>
        <c:axId val="122835328"/>
        <c:scaling>
          <c:orientation val="minMax"/>
          <c:max val="60"/>
          <c:min val="0"/>
        </c:scaling>
        <c:delete val="0"/>
        <c:axPos val="l"/>
        <c:numFmt formatCode="General" sourceLinked="1"/>
        <c:majorTickMark val="out"/>
        <c:minorTickMark val="none"/>
        <c:tickLblPos val="nextTo"/>
        <c:crossAx val="122833536"/>
        <c:crosses val="autoZero"/>
        <c:crossBetween val="between"/>
        <c:majorUnit val="10"/>
      </c:valAx>
      <c:spPr>
        <a:noFill/>
        <a:ln>
          <a:noFill/>
        </a:ln>
      </c:spPr>
    </c:plotArea>
    <c:legend>
      <c:legendPos val="b"/>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Thai</c:v>
                </c:pt>
              </c:strCache>
            </c:strRef>
          </c:tx>
          <c:marker>
            <c:symbol val="none"/>
          </c:marker>
          <c:cat>
            <c:strRef>
              <c:f>Sheet1!$A$2:$A$7</c:f>
              <c:strCache>
                <c:ptCount val="6"/>
                <c:pt idx="0">
                  <c:v>5-8 AM</c:v>
                </c:pt>
                <c:pt idx="1">
                  <c:v>8-11 AM</c:v>
                </c:pt>
                <c:pt idx="2">
                  <c:v>11-14 PM</c:v>
                </c:pt>
                <c:pt idx="3">
                  <c:v>14-18 PM</c:v>
                </c:pt>
                <c:pt idx="4">
                  <c:v>18-21 PM</c:v>
                </c:pt>
                <c:pt idx="5">
                  <c:v>After 21 PM</c:v>
                </c:pt>
              </c:strCache>
            </c:strRef>
          </c:cat>
          <c:val>
            <c:numRef>
              <c:f>Sheet1!$B$2:$B$7</c:f>
              <c:numCache>
                <c:formatCode>General</c:formatCode>
                <c:ptCount val="6"/>
                <c:pt idx="0">
                  <c:v>15</c:v>
                </c:pt>
                <c:pt idx="1">
                  <c:v>31</c:v>
                </c:pt>
                <c:pt idx="2">
                  <c:v>28</c:v>
                </c:pt>
                <c:pt idx="3">
                  <c:v>16</c:v>
                </c:pt>
                <c:pt idx="4">
                  <c:v>10</c:v>
                </c:pt>
                <c:pt idx="5">
                  <c:v>1</c:v>
                </c:pt>
              </c:numCache>
            </c:numRef>
          </c:val>
          <c:smooth val="0"/>
        </c:ser>
        <c:dLbls>
          <c:showLegendKey val="0"/>
          <c:showVal val="0"/>
          <c:showCatName val="0"/>
          <c:showSerName val="0"/>
          <c:showPercent val="0"/>
          <c:showBubbleSize val="0"/>
        </c:dLbls>
        <c:marker val="1"/>
        <c:smooth val="0"/>
        <c:axId val="123496320"/>
        <c:axId val="123497856"/>
      </c:lineChart>
      <c:catAx>
        <c:axId val="123496320"/>
        <c:scaling>
          <c:orientation val="minMax"/>
        </c:scaling>
        <c:delete val="0"/>
        <c:axPos val="b"/>
        <c:majorTickMark val="none"/>
        <c:minorTickMark val="none"/>
        <c:tickLblPos val="nextTo"/>
        <c:txPr>
          <a:bodyPr/>
          <a:lstStyle/>
          <a:p>
            <a:pPr>
              <a:defRPr sz="1100"/>
            </a:pPr>
            <a:endParaRPr lang="en-US"/>
          </a:p>
        </c:txPr>
        <c:crossAx val="123497856"/>
        <c:crosses val="autoZero"/>
        <c:auto val="1"/>
        <c:lblAlgn val="ctr"/>
        <c:lblOffset val="100"/>
        <c:noMultiLvlLbl val="0"/>
      </c:catAx>
      <c:valAx>
        <c:axId val="123497856"/>
        <c:scaling>
          <c:orientation val="minMax"/>
          <c:max val="60"/>
          <c:min val="0"/>
        </c:scaling>
        <c:delete val="0"/>
        <c:axPos val="l"/>
        <c:numFmt formatCode="General" sourceLinked="1"/>
        <c:majorTickMark val="out"/>
        <c:minorTickMark val="none"/>
        <c:tickLblPos val="nextTo"/>
        <c:crossAx val="123496320"/>
        <c:crosses val="autoZero"/>
        <c:crossBetween val="between"/>
        <c:majorUnit val="10"/>
      </c:valAx>
      <c:spPr>
        <a:noFill/>
        <a:ln>
          <a:noFill/>
        </a:ln>
      </c:spPr>
    </c:plotArea>
    <c:legend>
      <c:legendPos val="b"/>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Thai</c:v>
                </c:pt>
              </c:strCache>
            </c:strRef>
          </c:tx>
          <c:marker>
            <c:symbol val="none"/>
          </c:marker>
          <c:cat>
            <c:strRef>
              <c:f>Sheet1!$A$2:$A$7</c:f>
              <c:strCache>
                <c:ptCount val="6"/>
                <c:pt idx="0">
                  <c:v>5-8 AM</c:v>
                </c:pt>
                <c:pt idx="1">
                  <c:v>8-11 AM</c:v>
                </c:pt>
                <c:pt idx="2">
                  <c:v>11-14 PM</c:v>
                </c:pt>
                <c:pt idx="3">
                  <c:v>14-18 PM</c:v>
                </c:pt>
                <c:pt idx="4">
                  <c:v>18-21 PM</c:v>
                </c:pt>
                <c:pt idx="5">
                  <c:v>After 21 PM</c:v>
                </c:pt>
              </c:strCache>
            </c:strRef>
          </c:cat>
          <c:val>
            <c:numRef>
              <c:f>Sheet1!$B$2:$B$7</c:f>
              <c:numCache>
                <c:formatCode>General</c:formatCode>
                <c:ptCount val="6"/>
                <c:pt idx="0">
                  <c:v>3</c:v>
                </c:pt>
                <c:pt idx="1">
                  <c:v>3</c:v>
                </c:pt>
                <c:pt idx="2">
                  <c:v>10</c:v>
                </c:pt>
                <c:pt idx="3">
                  <c:v>21</c:v>
                </c:pt>
                <c:pt idx="4">
                  <c:v>38</c:v>
                </c:pt>
                <c:pt idx="5">
                  <c:v>25</c:v>
                </c:pt>
              </c:numCache>
            </c:numRef>
          </c:val>
          <c:smooth val="0"/>
        </c:ser>
        <c:dLbls>
          <c:showLegendKey val="0"/>
          <c:showVal val="0"/>
          <c:showCatName val="0"/>
          <c:showSerName val="0"/>
          <c:showPercent val="0"/>
          <c:showBubbleSize val="0"/>
        </c:dLbls>
        <c:marker val="1"/>
        <c:smooth val="0"/>
        <c:axId val="123509760"/>
        <c:axId val="122888960"/>
      </c:lineChart>
      <c:catAx>
        <c:axId val="123509760"/>
        <c:scaling>
          <c:orientation val="minMax"/>
        </c:scaling>
        <c:delete val="0"/>
        <c:axPos val="b"/>
        <c:majorTickMark val="none"/>
        <c:minorTickMark val="none"/>
        <c:tickLblPos val="nextTo"/>
        <c:txPr>
          <a:bodyPr/>
          <a:lstStyle/>
          <a:p>
            <a:pPr>
              <a:defRPr sz="1100"/>
            </a:pPr>
            <a:endParaRPr lang="en-US"/>
          </a:p>
        </c:txPr>
        <c:crossAx val="122888960"/>
        <c:crosses val="autoZero"/>
        <c:auto val="1"/>
        <c:lblAlgn val="ctr"/>
        <c:lblOffset val="100"/>
        <c:noMultiLvlLbl val="0"/>
      </c:catAx>
      <c:valAx>
        <c:axId val="122888960"/>
        <c:scaling>
          <c:orientation val="minMax"/>
          <c:max val="60"/>
          <c:min val="0"/>
        </c:scaling>
        <c:delete val="0"/>
        <c:axPos val="l"/>
        <c:numFmt formatCode="General" sourceLinked="1"/>
        <c:majorTickMark val="out"/>
        <c:minorTickMark val="none"/>
        <c:tickLblPos val="nextTo"/>
        <c:crossAx val="123509760"/>
        <c:crosses val="autoZero"/>
        <c:crossBetween val="between"/>
        <c:majorUnit val="10"/>
      </c:valAx>
      <c:spPr>
        <a:noFill/>
        <a:ln>
          <a:noFill/>
        </a:ln>
      </c:spPr>
    </c:plotArea>
    <c:legend>
      <c:legendPos val="b"/>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2235678873474138"/>
          <c:y val="2.8613127460630012E-2"/>
          <c:w val="0.48643732033496412"/>
          <c:h val="0.64357129675196867"/>
        </c:manualLayout>
      </c:layout>
      <c:pieChart>
        <c:varyColors val="1"/>
        <c:ser>
          <c:idx val="0"/>
          <c:order val="0"/>
          <c:tx>
            <c:strRef>
              <c:f>Sheet1!$B$1</c:f>
              <c:strCache>
                <c:ptCount val="1"/>
                <c:pt idx="0">
                  <c:v>All of it</c:v>
                </c:pt>
              </c:strCache>
            </c:strRef>
          </c:tx>
          <c:dPt>
            <c:idx val="0"/>
            <c:bubble3D val="0"/>
            <c:explosion val="17"/>
          </c:dPt>
          <c:dLbls>
            <c:dLbl>
              <c:idx val="0"/>
              <c:layout>
                <c:manualLayout>
                  <c:x val="0.18626849835260056"/>
                  <c:y val="-0.59259259259259267"/>
                </c:manualLayout>
              </c:layout>
              <c:dLblPos val="bestFit"/>
              <c:showLegendKey val="0"/>
              <c:showVal val="0"/>
              <c:showCatName val="1"/>
              <c:showSerName val="0"/>
              <c:showPercent val="1"/>
              <c:showBubbleSize val="0"/>
            </c:dLbl>
            <c:dLbl>
              <c:idx val="1"/>
              <c:delete val="1"/>
            </c:dLbl>
            <c:dLbl>
              <c:idx val="2"/>
              <c:layout>
                <c:manualLayout>
                  <c:x val="-0.15459652102310739"/>
                  <c:y val="5.2542322834646472E-2"/>
                </c:manualLayout>
              </c:layout>
              <c:dLblPos val="bestFit"/>
              <c:showLegendKey val="0"/>
              <c:showVal val="0"/>
              <c:showCatName val="1"/>
              <c:showSerName val="0"/>
              <c:showPercent val="1"/>
              <c:showBubbleSize val="0"/>
            </c:dLbl>
            <c:dLblPos val="inEnd"/>
            <c:showLegendKey val="0"/>
            <c:showVal val="0"/>
            <c:showCatName val="1"/>
            <c:showSerName val="0"/>
            <c:showPercent val="1"/>
            <c:showBubbleSize val="0"/>
            <c:showLeaderLines val="0"/>
          </c:dLbls>
          <c:cat>
            <c:strRef>
              <c:f>Sheet1!$A$2:$A$3</c:f>
              <c:strCache>
                <c:ptCount val="2"/>
                <c:pt idx="0">
                  <c:v>Aware</c:v>
                </c:pt>
                <c:pt idx="1">
                  <c:v>Not aware</c:v>
                </c:pt>
              </c:strCache>
            </c:str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06"/>
          <c:h val="0.64357129675196867"/>
        </c:manualLayout>
      </c:layout>
      <c:pieChart>
        <c:varyColors val="1"/>
        <c:ser>
          <c:idx val="0"/>
          <c:order val="0"/>
          <c:tx>
            <c:strRef>
              <c:f>Sheet1!$B$1</c:f>
              <c:strCache>
                <c:ptCount val="1"/>
                <c:pt idx="0">
                  <c:v>All of it</c:v>
                </c:pt>
              </c:strCache>
            </c:strRef>
          </c:tx>
          <c:spPr>
            <a:solidFill>
              <a:srgbClr val="4F81BD"/>
            </a:solidFill>
          </c:spPr>
          <c:dPt>
            <c:idx val="1"/>
            <c:bubble3D val="0"/>
            <c:spPr>
              <a:solidFill>
                <a:srgbClr val="C00000"/>
              </a:solidFill>
            </c:spPr>
          </c:dPt>
          <c:dLbls>
            <c:dLbl>
              <c:idx val="0"/>
              <c:layout>
                <c:manualLayout>
                  <c:x val="3.9548500586362875E-2"/>
                  <c:y val="-0.14270924467774929"/>
                </c:manualLayout>
              </c:layout>
              <c:showLegendKey val="0"/>
              <c:showVal val="0"/>
              <c:showCatName val="1"/>
              <c:showSerName val="0"/>
              <c:showPercent val="1"/>
              <c:showBubbleSize val="0"/>
            </c:dLbl>
            <c:dLbl>
              <c:idx val="1"/>
              <c:delete val="1"/>
            </c:dLbl>
            <c:dLbl>
              <c:idx val="2"/>
              <c:layout>
                <c:manualLayout>
                  <c:x val="-0.15459652102310739"/>
                  <c:y val="5.2542322834646452E-2"/>
                </c:manualLayout>
              </c:layout>
              <c:dLblPos val="bestFit"/>
              <c:showLegendKey val="0"/>
              <c:showVal val="0"/>
              <c:showCatName val="1"/>
              <c:showSerName val="0"/>
              <c:showPercent val="1"/>
              <c:showBubbleSize val="0"/>
            </c:dLbl>
            <c:txPr>
              <a:bodyPr/>
              <a:lstStyle/>
              <a:p>
                <a:pPr>
                  <a:defRPr sz="1800" b="1"/>
                </a:pPr>
                <a:endParaRPr lang="en-US"/>
              </a:p>
            </c:txPr>
            <c:dLblPos val="inEnd"/>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General</c:formatCode>
                <c:ptCount val="2"/>
                <c:pt idx="0">
                  <c:v>61</c:v>
                </c:pt>
                <c:pt idx="1">
                  <c:v>39</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395"/>
          <c:h val="0.64357129675196867"/>
        </c:manualLayout>
      </c:layout>
      <c:pieChart>
        <c:varyColors val="1"/>
        <c:ser>
          <c:idx val="0"/>
          <c:order val="0"/>
          <c:tx>
            <c:strRef>
              <c:f>Sheet1!$B$1</c:f>
              <c:strCache>
                <c:ptCount val="1"/>
                <c:pt idx="0">
                  <c:v>All of it</c:v>
                </c:pt>
              </c:strCache>
            </c:strRef>
          </c:tx>
          <c:spPr>
            <a:solidFill>
              <a:srgbClr val="4F81BD"/>
            </a:solidFill>
          </c:spPr>
          <c:dPt>
            <c:idx val="1"/>
            <c:bubble3D val="0"/>
            <c:spPr>
              <a:solidFill>
                <a:srgbClr val="C00000"/>
              </a:solidFill>
            </c:spPr>
          </c:dPt>
          <c:dLbls>
            <c:dLbl>
              <c:idx val="0"/>
              <c:layout>
                <c:manualLayout>
                  <c:x val="0.24363517060367437"/>
                  <c:y val="-0.42268190434529163"/>
                </c:manualLayout>
              </c:layout>
              <c:showLegendKey val="0"/>
              <c:showVal val="0"/>
              <c:showCatName val="1"/>
              <c:showSerName val="0"/>
              <c:showPercent val="1"/>
              <c:showBubbleSize val="0"/>
            </c:dLbl>
            <c:dLbl>
              <c:idx val="1"/>
              <c:delete val="1"/>
            </c:dLbl>
            <c:dLbl>
              <c:idx val="2"/>
              <c:layout>
                <c:manualLayout>
                  <c:x val="-0.15459652102310739"/>
                  <c:y val="5.2542322834646417E-2"/>
                </c:manualLayout>
              </c:layout>
              <c:dLblPos val="bestFit"/>
              <c:showLegendKey val="0"/>
              <c:showVal val="0"/>
              <c:showCatName val="1"/>
              <c:showSerName val="0"/>
              <c:showPercent val="1"/>
              <c:showBubbleSize val="0"/>
            </c:dLbl>
            <c:txPr>
              <a:bodyPr/>
              <a:lstStyle/>
              <a:p>
                <a:pPr>
                  <a:defRPr sz="1800" b="1"/>
                </a:pPr>
                <a:endParaRPr lang="en-US"/>
              </a:p>
            </c:txPr>
            <c:dLblPos val="inEnd"/>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General</c:formatCode>
                <c:ptCount val="2"/>
                <c:pt idx="0">
                  <c:v>93</c:v>
                </c:pt>
                <c:pt idx="1">
                  <c:v>7</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439731590155134"/>
          <c:y val="4.4444444444444502E-2"/>
          <c:w val="0.62754444609518689"/>
          <c:h val="0.80711752697579453"/>
        </c:manualLayout>
      </c:layout>
      <c:barChart>
        <c:barDir val="bar"/>
        <c:grouping val="clustered"/>
        <c:varyColors val="0"/>
        <c:ser>
          <c:idx val="0"/>
          <c:order val="0"/>
          <c:tx>
            <c:strRef>
              <c:f>Sheet1!$B$1</c:f>
              <c:strCache>
                <c:ptCount val="1"/>
                <c:pt idx="0">
                  <c:v>Thai</c:v>
                </c:pt>
              </c:strCache>
            </c:strRef>
          </c:tx>
          <c:invertIfNegative val="0"/>
          <c:dLbls>
            <c:dLbl>
              <c:idx val="4"/>
              <c:layout/>
              <c:dLblPos val="ctr"/>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Access Internet</c:v>
                </c:pt>
                <c:pt idx="1">
                  <c:v>Listen to radio</c:v>
                </c:pt>
                <c:pt idx="2">
                  <c:v>Bluethooth</c:v>
                </c:pt>
                <c:pt idx="3">
                  <c:v>SMS</c:v>
                </c:pt>
                <c:pt idx="4">
                  <c:v>Voice calls</c:v>
                </c:pt>
              </c:strCache>
            </c:strRef>
          </c:cat>
          <c:val>
            <c:numRef>
              <c:f>Sheet1!$B$2:$B$6</c:f>
              <c:numCache>
                <c:formatCode>General</c:formatCode>
                <c:ptCount val="5"/>
                <c:pt idx="0">
                  <c:v>9</c:v>
                </c:pt>
                <c:pt idx="1">
                  <c:v>19</c:v>
                </c:pt>
                <c:pt idx="2">
                  <c:v>19</c:v>
                </c:pt>
                <c:pt idx="3">
                  <c:v>34</c:v>
                </c:pt>
                <c:pt idx="4">
                  <c:v>100</c:v>
                </c:pt>
              </c:numCache>
            </c:numRef>
          </c:val>
        </c:ser>
        <c:dLbls>
          <c:showLegendKey val="0"/>
          <c:showVal val="0"/>
          <c:showCatName val="0"/>
          <c:showSerName val="0"/>
          <c:showPercent val="0"/>
          <c:showBubbleSize val="0"/>
        </c:dLbls>
        <c:gapWidth val="150"/>
        <c:axId val="123319040"/>
        <c:axId val="123320576"/>
      </c:barChart>
      <c:catAx>
        <c:axId val="123319040"/>
        <c:scaling>
          <c:orientation val="minMax"/>
        </c:scaling>
        <c:delete val="0"/>
        <c:axPos val="l"/>
        <c:majorTickMark val="none"/>
        <c:minorTickMark val="none"/>
        <c:tickLblPos val="nextTo"/>
        <c:txPr>
          <a:bodyPr/>
          <a:lstStyle/>
          <a:p>
            <a:pPr>
              <a:defRPr sz="1200" baseline="0"/>
            </a:pPr>
            <a:endParaRPr lang="en-US"/>
          </a:p>
        </c:txPr>
        <c:crossAx val="123320576"/>
        <c:crosses val="autoZero"/>
        <c:auto val="1"/>
        <c:lblAlgn val="ctr"/>
        <c:lblOffset val="100"/>
        <c:noMultiLvlLbl val="0"/>
      </c:catAx>
      <c:valAx>
        <c:axId val="123320576"/>
        <c:scaling>
          <c:orientation val="minMax"/>
          <c:max val="100"/>
          <c:min val="0"/>
        </c:scaling>
        <c:delete val="0"/>
        <c:axPos val="b"/>
        <c:majorGridlines/>
        <c:numFmt formatCode="General" sourceLinked="1"/>
        <c:majorTickMark val="none"/>
        <c:minorTickMark val="none"/>
        <c:tickLblPos val="nextTo"/>
        <c:txPr>
          <a:bodyPr/>
          <a:lstStyle/>
          <a:p>
            <a:pPr>
              <a:defRPr sz="1400"/>
            </a:pPr>
            <a:endParaRPr lang="en-US"/>
          </a:p>
        </c:txPr>
        <c:crossAx val="123319040"/>
        <c:crosses val="autoZero"/>
        <c:crossBetween val="between"/>
        <c:majorUnit val="20"/>
      </c:valAx>
      <c:spPr>
        <a:ln>
          <a:solidFill>
            <a:schemeClr val="tx1">
              <a:lumMod val="65000"/>
              <a:lumOff val="35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439731590155145"/>
          <c:y val="4.4444444444444502E-2"/>
          <c:w val="0.62754444609518734"/>
          <c:h val="0.80711752697579453"/>
        </c:manualLayout>
      </c:layout>
      <c:barChart>
        <c:barDir val="bar"/>
        <c:grouping val="clustered"/>
        <c:varyColors val="0"/>
        <c:ser>
          <c:idx val="0"/>
          <c:order val="0"/>
          <c:tx>
            <c:strRef>
              <c:f>Sheet1!$B$1</c:f>
              <c:strCache>
                <c:ptCount val="1"/>
                <c:pt idx="0">
                  <c:v>Thai</c:v>
                </c:pt>
              </c:strCache>
            </c:strRef>
          </c:tx>
          <c:invertIfNegative val="0"/>
          <c:dLbls>
            <c:dLbl>
              <c:idx val="4"/>
              <c:layout/>
              <c:dLblPos val="ctr"/>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Access Internet</c:v>
                </c:pt>
                <c:pt idx="1">
                  <c:v>Listen to radio</c:v>
                </c:pt>
                <c:pt idx="2">
                  <c:v>Bluethooth</c:v>
                </c:pt>
                <c:pt idx="3">
                  <c:v>SMS</c:v>
                </c:pt>
                <c:pt idx="4">
                  <c:v>Voice calls</c:v>
                </c:pt>
              </c:strCache>
            </c:strRef>
          </c:cat>
          <c:val>
            <c:numRef>
              <c:f>Sheet1!$B$2:$B$6</c:f>
              <c:numCache>
                <c:formatCode>General</c:formatCode>
                <c:ptCount val="5"/>
                <c:pt idx="0">
                  <c:v>1</c:v>
                </c:pt>
                <c:pt idx="1">
                  <c:v>13</c:v>
                </c:pt>
                <c:pt idx="2">
                  <c:v>9</c:v>
                </c:pt>
                <c:pt idx="3">
                  <c:v>21</c:v>
                </c:pt>
                <c:pt idx="4">
                  <c:v>100</c:v>
                </c:pt>
              </c:numCache>
            </c:numRef>
          </c:val>
        </c:ser>
        <c:dLbls>
          <c:showLegendKey val="0"/>
          <c:showVal val="0"/>
          <c:showCatName val="0"/>
          <c:showSerName val="0"/>
          <c:showPercent val="0"/>
          <c:showBubbleSize val="0"/>
        </c:dLbls>
        <c:gapWidth val="150"/>
        <c:axId val="123365248"/>
        <c:axId val="123366784"/>
      </c:barChart>
      <c:catAx>
        <c:axId val="123365248"/>
        <c:scaling>
          <c:orientation val="minMax"/>
        </c:scaling>
        <c:delete val="0"/>
        <c:axPos val="l"/>
        <c:majorTickMark val="none"/>
        <c:minorTickMark val="none"/>
        <c:tickLblPos val="nextTo"/>
        <c:txPr>
          <a:bodyPr/>
          <a:lstStyle/>
          <a:p>
            <a:pPr>
              <a:defRPr sz="1200" baseline="0"/>
            </a:pPr>
            <a:endParaRPr lang="en-US"/>
          </a:p>
        </c:txPr>
        <c:crossAx val="123366784"/>
        <c:crosses val="autoZero"/>
        <c:auto val="1"/>
        <c:lblAlgn val="ctr"/>
        <c:lblOffset val="100"/>
        <c:noMultiLvlLbl val="0"/>
      </c:catAx>
      <c:valAx>
        <c:axId val="123366784"/>
        <c:scaling>
          <c:orientation val="minMax"/>
          <c:max val="100"/>
          <c:min val="0"/>
        </c:scaling>
        <c:delete val="0"/>
        <c:axPos val="b"/>
        <c:majorGridlines/>
        <c:numFmt formatCode="General" sourceLinked="1"/>
        <c:majorTickMark val="none"/>
        <c:minorTickMark val="none"/>
        <c:tickLblPos val="nextTo"/>
        <c:txPr>
          <a:bodyPr/>
          <a:lstStyle/>
          <a:p>
            <a:pPr>
              <a:defRPr sz="1400"/>
            </a:pPr>
            <a:endParaRPr lang="en-US"/>
          </a:p>
        </c:txPr>
        <c:crossAx val="123365248"/>
        <c:crosses val="autoZero"/>
        <c:crossBetween val="between"/>
        <c:majorUnit val="20"/>
      </c:valAx>
      <c:spPr>
        <a:ln>
          <a:solidFill>
            <a:schemeClr val="tx1">
              <a:lumMod val="65000"/>
              <a:lumOff val="35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17"/>
          <c:h val="0.64357129675196867"/>
        </c:manualLayout>
      </c:layout>
      <c:pieChart>
        <c:varyColors val="1"/>
        <c:ser>
          <c:idx val="0"/>
          <c:order val="0"/>
          <c:tx>
            <c:strRef>
              <c:f>Sheet1!$B$1</c:f>
              <c:strCache>
                <c:ptCount val="1"/>
                <c:pt idx="0">
                  <c:v>All of it</c:v>
                </c:pt>
              </c:strCache>
            </c:strRef>
          </c:tx>
          <c:spPr>
            <a:solidFill>
              <a:srgbClr val="C0504D"/>
            </a:solidFill>
          </c:spPr>
          <c:dPt>
            <c:idx val="0"/>
            <c:bubble3D val="0"/>
            <c:spPr>
              <a:solidFill>
                <a:srgbClr val="4F81BD"/>
              </a:solidFill>
            </c:spPr>
          </c:dPt>
          <c:dPt>
            <c:idx val="1"/>
            <c:bubble3D val="0"/>
            <c:spPr>
              <a:solidFill>
                <a:srgbClr val="C00000"/>
              </a:solidFill>
            </c:spPr>
          </c:dPt>
          <c:dLbls>
            <c:dLbl>
              <c:idx val="0"/>
              <c:layout>
                <c:manualLayout>
                  <c:x val="4.3756073044060984E-2"/>
                  <c:y val="-3.2813867016623262E-2"/>
                </c:manualLayout>
              </c:layout>
              <c:showLegendKey val="0"/>
              <c:showVal val="0"/>
              <c:showCatName val="1"/>
              <c:showSerName val="0"/>
              <c:showPercent val="1"/>
              <c:showBubbleSize val="0"/>
            </c:dLbl>
            <c:dLbl>
              <c:idx val="1"/>
              <c:delete val="1"/>
            </c:dLbl>
            <c:dLbl>
              <c:idx val="2"/>
              <c:layout>
                <c:manualLayout>
                  <c:x val="-0.15459652102310739"/>
                  <c:y val="5.2542322834646486E-2"/>
                </c:manualLayout>
              </c:layout>
              <c:dLblPos val="bestFit"/>
              <c:showLegendKey val="0"/>
              <c:showVal val="0"/>
              <c:showCatName val="1"/>
              <c:showSerName val="0"/>
              <c:showPercent val="1"/>
              <c:showBubbleSize val="0"/>
            </c:dLbl>
            <c:txPr>
              <a:bodyPr/>
              <a:lstStyle/>
              <a:p>
                <a:pPr>
                  <a:defRPr sz="1800" b="1"/>
                </a:pPr>
                <a:endParaRPr lang="en-US"/>
              </a:p>
            </c:txPr>
            <c:dLblPos val="inEnd"/>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General</c:formatCode>
                <c:ptCount val="2"/>
                <c:pt idx="0">
                  <c:v>36</c:v>
                </c:pt>
                <c:pt idx="1">
                  <c:v>64</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34"/>
          <c:h val="0.64357129675196867"/>
        </c:manualLayout>
      </c:layout>
      <c:pieChart>
        <c:varyColors val="1"/>
        <c:ser>
          <c:idx val="0"/>
          <c:order val="0"/>
          <c:tx>
            <c:strRef>
              <c:f>Sheet1!$B$1</c:f>
              <c:strCache>
                <c:ptCount val="1"/>
                <c:pt idx="0">
                  <c:v>All of it</c:v>
                </c:pt>
              </c:strCache>
            </c:strRef>
          </c:tx>
          <c:spPr>
            <a:solidFill>
              <a:srgbClr val="C0504D"/>
            </a:solidFill>
          </c:spPr>
          <c:dPt>
            <c:idx val="0"/>
            <c:bubble3D val="0"/>
            <c:spPr>
              <a:solidFill>
                <a:srgbClr val="4F81BD"/>
              </a:solidFill>
            </c:spPr>
          </c:dPt>
          <c:dPt>
            <c:idx val="1"/>
            <c:bubble3D val="0"/>
            <c:spPr>
              <a:solidFill>
                <a:srgbClr val="C00000"/>
              </a:solidFill>
            </c:spPr>
          </c:dPt>
          <c:dLbls>
            <c:dLbl>
              <c:idx val="0"/>
              <c:layout>
                <c:manualLayout>
                  <c:x val="4.3756073044060984E-2"/>
                  <c:y val="-3.281386701662329E-2"/>
                </c:manualLayout>
              </c:layout>
              <c:showLegendKey val="0"/>
              <c:showVal val="0"/>
              <c:showCatName val="1"/>
              <c:showSerName val="0"/>
              <c:showPercent val="1"/>
              <c:showBubbleSize val="0"/>
            </c:dLbl>
            <c:dLbl>
              <c:idx val="1"/>
              <c:delete val="1"/>
            </c:dLbl>
            <c:dLbl>
              <c:idx val="2"/>
              <c:layout>
                <c:manualLayout>
                  <c:x val="-0.15459652102310739"/>
                  <c:y val="5.2542322834646521E-2"/>
                </c:manualLayout>
              </c:layout>
              <c:dLblPos val="bestFit"/>
              <c:showLegendKey val="0"/>
              <c:showVal val="0"/>
              <c:showCatName val="1"/>
              <c:showSerName val="0"/>
              <c:showPercent val="1"/>
              <c:showBubbleSize val="0"/>
            </c:dLbl>
            <c:txPr>
              <a:bodyPr/>
              <a:lstStyle/>
              <a:p>
                <a:pPr>
                  <a:defRPr sz="1800" b="1"/>
                </a:pPr>
                <a:endParaRPr lang="en-US"/>
              </a:p>
            </c:txPr>
            <c:dLblPos val="inEnd"/>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General</c:formatCode>
                <c:ptCount val="2"/>
                <c:pt idx="0">
                  <c:v>55</c:v>
                </c:pt>
                <c:pt idx="1">
                  <c:v>45</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Thai</c:v>
                </c:pt>
              </c:strCache>
            </c:strRef>
          </c:tx>
          <c:invertIfNegative val="0"/>
          <c:dLbls>
            <c:showLegendKey val="0"/>
            <c:showVal val="1"/>
            <c:showCatName val="0"/>
            <c:showSerName val="0"/>
            <c:showPercent val="0"/>
            <c:showBubbleSize val="0"/>
            <c:showLeaderLines val="0"/>
          </c:dLbls>
          <c:cat>
            <c:strRef>
              <c:f>Sheet1!$A$2:$A$8</c:f>
              <c:strCache>
                <c:ptCount val="7"/>
                <c:pt idx="0">
                  <c:v>Employer</c:v>
                </c:pt>
                <c:pt idx="1">
                  <c:v>Posters / Billboards</c:v>
                </c:pt>
                <c:pt idx="2">
                  <c:v>Radio</c:v>
                </c:pt>
                <c:pt idx="3">
                  <c:v>Talking with friends</c:v>
                </c:pt>
                <c:pt idx="4">
                  <c:v>Newpaper</c:v>
                </c:pt>
                <c:pt idx="5">
                  <c:v>Brochures from HCWs</c:v>
                </c:pt>
                <c:pt idx="6">
                  <c:v>Television</c:v>
                </c:pt>
              </c:strCache>
            </c:strRef>
          </c:cat>
          <c:val>
            <c:numRef>
              <c:f>Sheet1!$B$2:$B$8</c:f>
              <c:numCache>
                <c:formatCode>General</c:formatCode>
                <c:ptCount val="7"/>
                <c:pt idx="0">
                  <c:v>2</c:v>
                </c:pt>
                <c:pt idx="1">
                  <c:v>20</c:v>
                </c:pt>
                <c:pt idx="2">
                  <c:v>28</c:v>
                </c:pt>
                <c:pt idx="3">
                  <c:v>31</c:v>
                </c:pt>
                <c:pt idx="4">
                  <c:v>45</c:v>
                </c:pt>
                <c:pt idx="5">
                  <c:v>69</c:v>
                </c:pt>
                <c:pt idx="6">
                  <c:v>98</c:v>
                </c:pt>
              </c:numCache>
            </c:numRef>
          </c:val>
        </c:ser>
        <c:dLbls>
          <c:showLegendKey val="0"/>
          <c:showVal val="0"/>
          <c:showCatName val="0"/>
          <c:showSerName val="0"/>
          <c:showPercent val="0"/>
          <c:showBubbleSize val="0"/>
        </c:dLbls>
        <c:gapWidth val="150"/>
        <c:axId val="124024320"/>
        <c:axId val="124025856"/>
      </c:barChart>
      <c:catAx>
        <c:axId val="124024320"/>
        <c:scaling>
          <c:orientation val="minMax"/>
        </c:scaling>
        <c:delete val="0"/>
        <c:axPos val="l"/>
        <c:majorTickMark val="none"/>
        <c:minorTickMark val="none"/>
        <c:tickLblPos val="nextTo"/>
        <c:txPr>
          <a:bodyPr/>
          <a:lstStyle/>
          <a:p>
            <a:pPr>
              <a:defRPr sz="1200" baseline="0"/>
            </a:pPr>
            <a:endParaRPr lang="en-US"/>
          </a:p>
        </c:txPr>
        <c:crossAx val="124025856"/>
        <c:crosses val="autoZero"/>
        <c:auto val="1"/>
        <c:lblAlgn val="ctr"/>
        <c:lblOffset val="100"/>
        <c:noMultiLvlLbl val="0"/>
      </c:catAx>
      <c:valAx>
        <c:axId val="124025856"/>
        <c:scaling>
          <c:orientation val="minMax"/>
          <c:max val="100"/>
          <c:min val="0"/>
        </c:scaling>
        <c:delete val="0"/>
        <c:axPos val="b"/>
        <c:majorGridlines/>
        <c:numFmt formatCode="General" sourceLinked="1"/>
        <c:majorTickMark val="none"/>
        <c:minorTickMark val="none"/>
        <c:tickLblPos val="nextTo"/>
        <c:txPr>
          <a:bodyPr/>
          <a:lstStyle/>
          <a:p>
            <a:pPr>
              <a:defRPr sz="1400"/>
            </a:pPr>
            <a:endParaRPr lang="en-US"/>
          </a:p>
        </c:txPr>
        <c:crossAx val="124024320"/>
        <c:crosses val="autoZero"/>
        <c:crossBetween val="between"/>
        <c:majorUnit val="20"/>
      </c:valAx>
      <c:spPr>
        <a:ln>
          <a:solidFill>
            <a:schemeClr val="tx1">
              <a:lumMod val="65000"/>
              <a:lumOff val="35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Migrants</c:v>
                </c:pt>
              </c:strCache>
            </c:strRef>
          </c:tx>
          <c:invertIfNegative val="0"/>
          <c:dLbls>
            <c:showLegendKey val="0"/>
            <c:showVal val="1"/>
            <c:showCatName val="0"/>
            <c:showSerName val="0"/>
            <c:showPercent val="0"/>
            <c:showBubbleSize val="0"/>
            <c:showLeaderLines val="0"/>
          </c:dLbls>
          <c:cat>
            <c:strRef>
              <c:f>Sheet1!$A$2:$A$8</c:f>
              <c:strCache>
                <c:ptCount val="7"/>
                <c:pt idx="0">
                  <c:v>Employer</c:v>
                </c:pt>
                <c:pt idx="1">
                  <c:v>Posters / Billboards</c:v>
                </c:pt>
                <c:pt idx="2">
                  <c:v>Radio</c:v>
                </c:pt>
                <c:pt idx="3">
                  <c:v>Talking with friends</c:v>
                </c:pt>
                <c:pt idx="4">
                  <c:v>Newpaper</c:v>
                </c:pt>
                <c:pt idx="5">
                  <c:v>Brochures from HCWs</c:v>
                </c:pt>
                <c:pt idx="6">
                  <c:v>Television</c:v>
                </c:pt>
              </c:strCache>
            </c:strRef>
          </c:cat>
          <c:val>
            <c:numRef>
              <c:f>Sheet1!$B$2:$B$8</c:f>
              <c:numCache>
                <c:formatCode>General</c:formatCode>
                <c:ptCount val="7"/>
                <c:pt idx="0">
                  <c:v>17</c:v>
                </c:pt>
                <c:pt idx="1">
                  <c:v>10</c:v>
                </c:pt>
                <c:pt idx="2">
                  <c:v>8</c:v>
                </c:pt>
                <c:pt idx="3">
                  <c:v>61</c:v>
                </c:pt>
                <c:pt idx="4">
                  <c:v>6</c:v>
                </c:pt>
                <c:pt idx="5">
                  <c:v>49</c:v>
                </c:pt>
                <c:pt idx="6">
                  <c:v>48</c:v>
                </c:pt>
              </c:numCache>
            </c:numRef>
          </c:val>
        </c:ser>
        <c:dLbls>
          <c:showLegendKey val="0"/>
          <c:showVal val="0"/>
          <c:showCatName val="0"/>
          <c:showSerName val="0"/>
          <c:showPercent val="0"/>
          <c:showBubbleSize val="0"/>
        </c:dLbls>
        <c:gapWidth val="150"/>
        <c:axId val="124050048"/>
        <c:axId val="123933056"/>
      </c:barChart>
      <c:catAx>
        <c:axId val="124050048"/>
        <c:scaling>
          <c:orientation val="minMax"/>
        </c:scaling>
        <c:delete val="0"/>
        <c:axPos val="l"/>
        <c:majorTickMark val="none"/>
        <c:minorTickMark val="none"/>
        <c:tickLblPos val="nextTo"/>
        <c:txPr>
          <a:bodyPr/>
          <a:lstStyle/>
          <a:p>
            <a:pPr>
              <a:defRPr sz="1200" baseline="0"/>
            </a:pPr>
            <a:endParaRPr lang="en-US"/>
          </a:p>
        </c:txPr>
        <c:crossAx val="123933056"/>
        <c:crosses val="autoZero"/>
        <c:auto val="1"/>
        <c:lblAlgn val="ctr"/>
        <c:lblOffset val="100"/>
        <c:noMultiLvlLbl val="0"/>
      </c:catAx>
      <c:valAx>
        <c:axId val="123933056"/>
        <c:scaling>
          <c:orientation val="minMax"/>
          <c:max val="100"/>
          <c:min val="0"/>
        </c:scaling>
        <c:delete val="0"/>
        <c:axPos val="b"/>
        <c:majorGridlines/>
        <c:numFmt formatCode="General" sourceLinked="1"/>
        <c:majorTickMark val="none"/>
        <c:minorTickMark val="none"/>
        <c:tickLblPos val="nextTo"/>
        <c:txPr>
          <a:bodyPr/>
          <a:lstStyle/>
          <a:p>
            <a:pPr>
              <a:defRPr sz="1400"/>
            </a:pPr>
            <a:endParaRPr lang="en-US"/>
          </a:p>
        </c:txPr>
        <c:crossAx val="124050048"/>
        <c:crosses val="autoZero"/>
        <c:crossBetween val="between"/>
        <c:majorUnit val="20"/>
      </c:valAx>
      <c:spPr>
        <a:ln>
          <a:solidFill>
            <a:schemeClr val="tx1">
              <a:lumMod val="65000"/>
              <a:lumOff val="35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Thai</c:v>
                </c:pt>
              </c:strCache>
            </c:strRef>
          </c:tx>
          <c:invertIfNegative val="0"/>
          <c:cat>
            <c:strRef>
              <c:f>Sheet1!$A$2:$A$15</c:f>
              <c:strCache>
                <c:ptCount val="14"/>
                <c:pt idx="0">
                  <c:v>None</c:v>
                </c:pt>
                <c:pt idx="1">
                  <c:v>Swollen hands or feet</c:v>
                </c:pt>
                <c:pt idx="2">
                  <c:v>Itchy skin</c:v>
                </c:pt>
                <c:pt idx="3">
                  <c:v>Red sports or rashes</c:v>
                </c:pt>
                <c:pt idx="4">
                  <c:v>Cough and sore throat</c:v>
                </c:pt>
                <c:pt idx="5">
                  <c:v>Red eyes and eye pain</c:v>
                </c:pt>
                <c:pt idx="6">
                  <c:v>Stomach ache</c:v>
                </c:pt>
                <c:pt idx="7">
                  <c:v>Prolonged tiredness</c:v>
                </c:pt>
                <c:pt idx="8">
                  <c:v>Nausea or vomiting</c:v>
                </c:pt>
                <c:pt idx="9">
                  <c:v>Sweating</c:v>
                </c:pt>
                <c:pt idx="10">
                  <c:v>Joint or muscle pain</c:v>
                </c:pt>
                <c:pt idx="11">
                  <c:v>Head aches</c:v>
                </c:pt>
                <c:pt idx="12">
                  <c:v>Cold shivers</c:v>
                </c:pt>
                <c:pt idx="13">
                  <c:v>High fever</c:v>
                </c:pt>
              </c:strCache>
            </c:strRef>
          </c:cat>
          <c:val>
            <c:numRef>
              <c:f>Sheet1!$B$2:$B$15</c:f>
              <c:numCache>
                <c:formatCode>General</c:formatCode>
                <c:ptCount val="14"/>
                <c:pt idx="0">
                  <c:v>0</c:v>
                </c:pt>
                <c:pt idx="1">
                  <c:v>0</c:v>
                </c:pt>
                <c:pt idx="2">
                  <c:v>2</c:v>
                </c:pt>
                <c:pt idx="3">
                  <c:v>8</c:v>
                </c:pt>
                <c:pt idx="4">
                  <c:v>4</c:v>
                </c:pt>
                <c:pt idx="5">
                  <c:v>10</c:v>
                </c:pt>
                <c:pt idx="6">
                  <c:v>20</c:v>
                </c:pt>
                <c:pt idx="7">
                  <c:v>21</c:v>
                </c:pt>
                <c:pt idx="8">
                  <c:v>30</c:v>
                </c:pt>
                <c:pt idx="9">
                  <c:v>34</c:v>
                </c:pt>
                <c:pt idx="10">
                  <c:v>59</c:v>
                </c:pt>
                <c:pt idx="11">
                  <c:v>76</c:v>
                </c:pt>
                <c:pt idx="12">
                  <c:v>92</c:v>
                </c:pt>
                <c:pt idx="13">
                  <c:v>94</c:v>
                </c:pt>
              </c:numCache>
            </c:numRef>
          </c:val>
        </c:ser>
        <c:ser>
          <c:idx val="1"/>
          <c:order val="1"/>
          <c:tx>
            <c:strRef>
              <c:f>Sheet1!$C$1</c:f>
              <c:strCache>
                <c:ptCount val="1"/>
                <c:pt idx="0">
                  <c:v>Migrants</c:v>
                </c:pt>
              </c:strCache>
            </c:strRef>
          </c:tx>
          <c:invertIfNegative val="0"/>
          <c:cat>
            <c:strRef>
              <c:f>Sheet1!$A$2:$A$15</c:f>
              <c:strCache>
                <c:ptCount val="14"/>
                <c:pt idx="0">
                  <c:v>None</c:v>
                </c:pt>
                <c:pt idx="1">
                  <c:v>Swollen hands or feet</c:v>
                </c:pt>
                <c:pt idx="2">
                  <c:v>Itchy skin</c:v>
                </c:pt>
                <c:pt idx="3">
                  <c:v>Red sports or rashes</c:v>
                </c:pt>
                <c:pt idx="4">
                  <c:v>Cough and sore throat</c:v>
                </c:pt>
                <c:pt idx="5">
                  <c:v>Red eyes and eye pain</c:v>
                </c:pt>
                <c:pt idx="6">
                  <c:v>Stomach ache</c:v>
                </c:pt>
                <c:pt idx="7">
                  <c:v>Prolonged tiredness</c:v>
                </c:pt>
                <c:pt idx="8">
                  <c:v>Nausea or vomiting</c:v>
                </c:pt>
                <c:pt idx="9">
                  <c:v>Sweating</c:v>
                </c:pt>
                <c:pt idx="10">
                  <c:v>Joint or muscle pain</c:v>
                </c:pt>
                <c:pt idx="11">
                  <c:v>Head aches</c:v>
                </c:pt>
                <c:pt idx="12">
                  <c:v>Cold shivers</c:v>
                </c:pt>
                <c:pt idx="13">
                  <c:v>High fever</c:v>
                </c:pt>
              </c:strCache>
            </c:strRef>
          </c:cat>
          <c:val>
            <c:numRef>
              <c:f>Sheet1!$C$2:$C$15</c:f>
              <c:numCache>
                <c:formatCode>General</c:formatCode>
                <c:ptCount val="14"/>
                <c:pt idx="0">
                  <c:v>2</c:v>
                </c:pt>
                <c:pt idx="1">
                  <c:v>7</c:v>
                </c:pt>
                <c:pt idx="2">
                  <c:v>10</c:v>
                </c:pt>
                <c:pt idx="3">
                  <c:v>11</c:v>
                </c:pt>
                <c:pt idx="4">
                  <c:v>19</c:v>
                </c:pt>
                <c:pt idx="5">
                  <c:v>31</c:v>
                </c:pt>
                <c:pt idx="6">
                  <c:v>31</c:v>
                </c:pt>
                <c:pt idx="7">
                  <c:v>37</c:v>
                </c:pt>
                <c:pt idx="8">
                  <c:v>44</c:v>
                </c:pt>
                <c:pt idx="9">
                  <c:v>55</c:v>
                </c:pt>
                <c:pt idx="10">
                  <c:v>57</c:v>
                </c:pt>
                <c:pt idx="11">
                  <c:v>69</c:v>
                </c:pt>
                <c:pt idx="12">
                  <c:v>84</c:v>
                </c:pt>
                <c:pt idx="13">
                  <c:v>84</c:v>
                </c:pt>
              </c:numCache>
            </c:numRef>
          </c:val>
        </c:ser>
        <c:dLbls>
          <c:showLegendKey val="0"/>
          <c:showVal val="0"/>
          <c:showCatName val="0"/>
          <c:showSerName val="0"/>
          <c:showPercent val="0"/>
          <c:showBubbleSize val="0"/>
        </c:dLbls>
        <c:gapWidth val="150"/>
        <c:axId val="128284160"/>
        <c:axId val="128285696"/>
      </c:barChart>
      <c:catAx>
        <c:axId val="128284160"/>
        <c:scaling>
          <c:orientation val="minMax"/>
        </c:scaling>
        <c:delete val="0"/>
        <c:axPos val="l"/>
        <c:majorTickMark val="none"/>
        <c:minorTickMark val="none"/>
        <c:tickLblPos val="nextTo"/>
        <c:txPr>
          <a:bodyPr/>
          <a:lstStyle/>
          <a:p>
            <a:pPr>
              <a:defRPr sz="1200"/>
            </a:pPr>
            <a:endParaRPr lang="en-US"/>
          </a:p>
        </c:txPr>
        <c:crossAx val="128285696"/>
        <c:crosses val="autoZero"/>
        <c:auto val="1"/>
        <c:lblAlgn val="ctr"/>
        <c:lblOffset val="100"/>
        <c:noMultiLvlLbl val="0"/>
      </c:catAx>
      <c:valAx>
        <c:axId val="128285696"/>
        <c:scaling>
          <c:orientation val="minMax"/>
          <c:max val="100"/>
          <c:min val="0"/>
        </c:scaling>
        <c:delete val="0"/>
        <c:axPos val="b"/>
        <c:majorGridlines/>
        <c:numFmt formatCode="General" sourceLinked="1"/>
        <c:majorTickMark val="none"/>
        <c:minorTickMark val="none"/>
        <c:tickLblPos val="nextTo"/>
        <c:txPr>
          <a:bodyPr/>
          <a:lstStyle/>
          <a:p>
            <a:pPr>
              <a:defRPr sz="1200"/>
            </a:pPr>
            <a:endParaRPr lang="en-US"/>
          </a:p>
        </c:txPr>
        <c:crossAx val="128284160"/>
        <c:crosses val="autoZero"/>
        <c:crossBetween val="between"/>
        <c:majorUnit val="1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Thai</c:v>
                </c:pt>
              </c:strCache>
            </c:strRef>
          </c:tx>
          <c:invertIfNegative val="0"/>
          <c:cat>
            <c:strRef>
              <c:f>Sheet1!$A$2:$A$9</c:f>
              <c:strCache>
                <c:ptCount val="8"/>
                <c:pt idx="0">
                  <c:v>None</c:v>
                </c:pt>
                <c:pt idx="1">
                  <c:v>Food</c:v>
                </c:pt>
                <c:pt idx="2">
                  <c:v>Ducks</c:v>
                </c:pt>
                <c:pt idx="3">
                  <c:v>Chickens</c:v>
                </c:pt>
                <c:pt idx="4">
                  <c:v>Other infected people</c:v>
                </c:pt>
                <c:pt idx="5">
                  <c:v>Water</c:v>
                </c:pt>
                <c:pt idx="6">
                  <c:v>Day time mosquitoes</c:v>
                </c:pt>
                <c:pt idx="7">
                  <c:v>Night time mosquitoes</c:v>
                </c:pt>
              </c:strCache>
            </c:strRef>
          </c:cat>
          <c:val>
            <c:numRef>
              <c:f>Sheet1!$B$2:$B$9</c:f>
              <c:numCache>
                <c:formatCode>General</c:formatCode>
                <c:ptCount val="8"/>
                <c:pt idx="0">
                  <c:v>0</c:v>
                </c:pt>
                <c:pt idx="1">
                  <c:v>0</c:v>
                </c:pt>
                <c:pt idx="2">
                  <c:v>0</c:v>
                </c:pt>
                <c:pt idx="3">
                  <c:v>1</c:v>
                </c:pt>
                <c:pt idx="4">
                  <c:v>2</c:v>
                </c:pt>
                <c:pt idx="5">
                  <c:v>3</c:v>
                </c:pt>
                <c:pt idx="6">
                  <c:v>68</c:v>
                </c:pt>
                <c:pt idx="7">
                  <c:v>46</c:v>
                </c:pt>
              </c:numCache>
            </c:numRef>
          </c:val>
        </c:ser>
        <c:ser>
          <c:idx val="1"/>
          <c:order val="1"/>
          <c:tx>
            <c:strRef>
              <c:f>Sheet1!$C$1</c:f>
              <c:strCache>
                <c:ptCount val="1"/>
                <c:pt idx="0">
                  <c:v>Migrants</c:v>
                </c:pt>
              </c:strCache>
            </c:strRef>
          </c:tx>
          <c:invertIfNegative val="0"/>
          <c:cat>
            <c:strRef>
              <c:f>Sheet1!$A$2:$A$9</c:f>
              <c:strCache>
                <c:ptCount val="8"/>
                <c:pt idx="0">
                  <c:v>None</c:v>
                </c:pt>
                <c:pt idx="1">
                  <c:v>Food</c:v>
                </c:pt>
                <c:pt idx="2">
                  <c:v>Ducks</c:v>
                </c:pt>
                <c:pt idx="3">
                  <c:v>Chickens</c:v>
                </c:pt>
                <c:pt idx="4">
                  <c:v>Other infected people</c:v>
                </c:pt>
                <c:pt idx="5">
                  <c:v>Water</c:v>
                </c:pt>
                <c:pt idx="6">
                  <c:v>Day time mosquitoes</c:v>
                </c:pt>
                <c:pt idx="7">
                  <c:v>Night time mosquitoes</c:v>
                </c:pt>
              </c:strCache>
            </c:strRef>
          </c:cat>
          <c:val>
            <c:numRef>
              <c:f>Sheet1!$C$2:$C$9</c:f>
              <c:numCache>
                <c:formatCode>General</c:formatCode>
                <c:ptCount val="8"/>
                <c:pt idx="0">
                  <c:v>3</c:v>
                </c:pt>
                <c:pt idx="1">
                  <c:v>11</c:v>
                </c:pt>
                <c:pt idx="2">
                  <c:v>12</c:v>
                </c:pt>
                <c:pt idx="3">
                  <c:v>14</c:v>
                </c:pt>
                <c:pt idx="4">
                  <c:v>18</c:v>
                </c:pt>
                <c:pt idx="5">
                  <c:v>37</c:v>
                </c:pt>
                <c:pt idx="6">
                  <c:v>47</c:v>
                </c:pt>
                <c:pt idx="7">
                  <c:v>65</c:v>
                </c:pt>
              </c:numCache>
            </c:numRef>
          </c:val>
        </c:ser>
        <c:dLbls>
          <c:showLegendKey val="0"/>
          <c:showVal val="0"/>
          <c:showCatName val="0"/>
          <c:showSerName val="0"/>
          <c:showPercent val="0"/>
          <c:showBubbleSize val="0"/>
        </c:dLbls>
        <c:gapWidth val="150"/>
        <c:axId val="128349312"/>
        <c:axId val="128350848"/>
      </c:barChart>
      <c:catAx>
        <c:axId val="128349312"/>
        <c:scaling>
          <c:orientation val="minMax"/>
        </c:scaling>
        <c:delete val="0"/>
        <c:axPos val="l"/>
        <c:majorTickMark val="none"/>
        <c:minorTickMark val="none"/>
        <c:tickLblPos val="nextTo"/>
        <c:txPr>
          <a:bodyPr/>
          <a:lstStyle/>
          <a:p>
            <a:pPr>
              <a:defRPr sz="1200"/>
            </a:pPr>
            <a:endParaRPr lang="en-US"/>
          </a:p>
        </c:txPr>
        <c:crossAx val="128350848"/>
        <c:crosses val="autoZero"/>
        <c:auto val="1"/>
        <c:lblAlgn val="ctr"/>
        <c:lblOffset val="100"/>
        <c:noMultiLvlLbl val="0"/>
      </c:catAx>
      <c:valAx>
        <c:axId val="128350848"/>
        <c:scaling>
          <c:orientation val="minMax"/>
          <c:max val="100"/>
          <c:min val="0"/>
        </c:scaling>
        <c:delete val="0"/>
        <c:axPos val="b"/>
        <c:majorGridlines/>
        <c:numFmt formatCode="General" sourceLinked="1"/>
        <c:majorTickMark val="none"/>
        <c:minorTickMark val="none"/>
        <c:tickLblPos val="nextTo"/>
        <c:txPr>
          <a:bodyPr/>
          <a:lstStyle/>
          <a:p>
            <a:pPr>
              <a:defRPr sz="1200"/>
            </a:pPr>
            <a:endParaRPr lang="en-US"/>
          </a:p>
        </c:txPr>
        <c:crossAx val="128349312"/>
        <c:crosses val="autoZero"/>
        <c:crossBetween val="between"/>
        <c:majorUnit val="1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Thai</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Studying</c:v>
                </c:pt>
                <c:pt idx="1">
                  <c:v>Self employed</c:v>
                </c:pt>
                <c:pt idx="2">
                  <c:v>Employed</c:v>
                </c:pt>
                <c:pt idx="3">
                  <c:v>Home duties</c:v>
                </c:pt>
                <c:pt idx="4">
                  <c:v>Unemployed</c:v>
                </c:pt>
              </c:strCache>
            </c:strRef>
          </c:cat>
          <c:val>
            <c:numRef>
              <c:f>Sheet1!$B$2:$B$6</c:f>
              <c:numCache>
                <c:formatCode>General</c:formatCode>
                <c:ptCount val="5"/>
                <c:pt idx="0">
                  <c:v>48</c:v>
                </c:pt>
                <c:pt idx="1">
                  <c:v>68</c:v>
                </c:pt>
                <c:pt idx="2">
                  <c:v>69</c:v>
                </c:pt>
                <c:pt idx="3">
                  <c:v>74</c:v>
                </c:pt>
                <c:pt idx="4">
                  <c:v>82</c:v>
                </c:pt>
              </c:numCache>
            </c:numRef>
          </c:val>
        </c:ser>
        <c:dLbls>
          <c:showLegendKey val="0"/>
          <c:showVal val="0"/>
          <c:showCatName val="0"/>
          <c:showSerName val="0"/>
          <c:showPercent val="0"/>
          <c:showBubbleSize val="0"/>
        </c:dLbls>
        <c:gapWidth val="150"/>
        <c:axId val="128528768"/>
        <c:axId val="128530304"/>
      </c:barChart>
      <c:catAx>
        <c:axId val="128528768"/>
        <c:scaling>
          <c:orientation val="minMax"/>
        </c:scaling>
        <c:delete val="0"/>
        <c:axPos val="l"/>
        <c:majorTickMark val="none"/>
        <c:minorTickMark val="none"/>
        <c:tickLblPos val="nextTo"/>
        <c:txPr>
          <a:bodyPr/>
          <a:lstStyle/>
          <a:p>
            <a:pPr>
              <a:defRPr sz="1200"/>
            </a:pPr>
            <a:endParaRPr lang="en-US"/>
          </a:p>
        </c:txPr>
        <c:crossAx val="128530304"/>
        <c:crosses val="autoZero"/>
        <c:auto val="1"/>
        <c:lblAlgn val="ctr"/>
        <c:lblOffset val="100"/>
        <c:noMultiLvlLbl val="0"/>
      </c:catAx>
      <c:valAx>
        <c:axId val="128530304"/>
        <c:scaling>
          <c:orientation val="minMax"/>
          <c:max val="100"/>
          <c:min val="0"/>
        </c:scaling>
        <c:delete val="0"/>
        <c:axPos val="b"/>
        <c:majorGridlines/>
        <c:numFmt formatCode="General" sourceLinked="1"/>
        <c:majorTickMark val="none"/>
        <c:minorTickMark val="none"/>
        <c:tickLblPos val="nextTo"/>
        <c:txPr>
          <a:bodyPr/>
          <a:lstStyle/>
          <a:p>
            <a:pPr>
              <a:defRPr sz="1200"/>
            </a:pPr>
            <a:endParaRPr lang="en-US"/>
          </a:p>
        </c:txPr>
        <c:crossAx val="12852876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1280788430858014"/>
          <c:y val="1.7241379310344827E-2"/>
          <c:w val="0.49637512222736957"/>
          <c:h val="0.8626914200380158"/>
        </c:manualLayout>
      </c:layout>
      <c:barChart>
        <c:barDir val="bar"/>
        <c:grouping val="clustered"/>
        <c:varyColors val="0"/>
        <c:ser>
          <c:idx val="0"/>
          <c:order val="0"/>
          <c:tx>
            <c:strRef>
              <c:f>Sheet1!$B$1</c:f>
              <c:strCache>
                <c:ptCount val="1"/>
                <c:pt idx="0">
                  <c:v>Thai</c:v>
                </c:pt>
              </c:strCache>
            </c:strRef>
          </c:tx>
          <c:invertIfNegative val="0"/>
          <c:cat>
            <c:strRef>
              <c:f>Sheet1!$A$2:$A$16</c:f>
              <c:strCache>
                <c:ptCount val="15"/>
                <c:pt idx="0">
                  <c:v>None</c:v>
                </c:pt>
                <c:pt idx="1">
                  <c:v>Wear facemask</c:v>
                </c:pt>
                <c:pt idx="2">
                  <c:v>Don't eat uncooked poutlry or egg</c:v>
                </c:pt>
                <c:pt idx="3">
                  <c:v>Cough or sneeze in elbow</c:v>
                </c:pt>
                <c:pt idx="4">
                  <c:v>Avoid contact with infected person</c:v>
                </c:pt>
                <c:pt idx="5">
                  <c:v>Wash hands with soap</c:v>
                </c:pt>
                <c:pt idx="6">
                  <c:v>Don't let garbage accumulate</c:v>
                </c:pt>
                <c:pt idx="7">
                  <c:v>Cover water storage containers</c:v>
                </c:pt>
                <c:pt idx="8">
                  <c:v>Full cover clothing</c:v>
                </c:pt>
                <c:pt idx="9">
                  <c:v>No empty containers lying around</c:v>
                </c:pt>
                <c:pt idx="10">
                  <c:v>Window screens</c:v>
                </c:pt>
                <c:pt idx="11">
                  <c:v>Mosquito coil</c:v>
                </c:pt>
                <c:pt idx="12">
                  <c:v>Residual spraying</c:v>
                </c:pt>
                <c:pt idx="13">
                  <c:v>Mosquito repellant</c:v>
                </c:pt>
                <c:pt idx="14">
                  <c:v>Mosquito nets</c:v>
                </c:pt>
              </c:strCache>
            </c:strRef>
          </c:cat>
          <c:val>
            <c:numRef>
              <c:f>Sheet1!$B$2:$B$16</c:f>
              <c:numCache>
                <c:formatCode>General</c:formatCode>
                <c:ptCount val="15"/>
                <c:pt idx="0">
                  <c:v>0</c:v>
                </c:pt>
                <c:pt idx="1">
                  <c:v>2</c:v>
                </c:pt>
                <c:pt idx="2">
                  <c:v>0</c:v>
                </c:pt>
                <c:pt idx="3">
                  <c:v>1</c:v>
                </c:pt>
                <c:pt idx="4">
                  <c:v>2</c:v>
                </c:pt>
                <c:pt idx="5">
                  <c:v>4</c:v>
                </c:pt>
                <c:pt idx="6">
                  <c:v>24</c:v>
                </c:pt>
                <c:pt idx="7">
                  <c:v>32</c:v>
                </c:pt>
                <c:pt idx="8">
                  <c:v>43</c:v>
                </c:pt>
                <c:pt idx="9">
                  <c:v>53</c:v>
                </c:pt>
                <c:pt idx="10">
                  <c:v>52</c:v>
                </c:pt>
                <c:pt idx="11">
                  <c:v>61</c:v>
                </c:pt>
                <c:pt idx="12">
                  <c:v>65</c:v>
                </c:pt>
                <c:pt idx="13">
                  <c:v>82</c:v>
                </c:pt>
                <c:pt idx="14">
                  <c:v>87</c:v>
                </c:pt>
              </c:numCache>
            </c:numRef>
          </c:val>
        </c:ser>
        <c:ser>
          <c:idx val="1"/>
          <c:order val="1"/>
          <c:tx>
            <c:strRef>
              <c:f>Sheet1!$C$1</c:f>
              <c:strCache>
                <c:ptCount val="1"/>
                <c:pt idx="0">
                  <c:v>Migrants</c:v>
                </c:pt>
              </c:strCache>
            </c:strRef>
          </c:tx>
          <c:invertIfNegative val="0"/>
          <c:cat>
            <c:strRef>
              <c:f>Sheet1!$A$2:$A$16</c:f>
              <c:strCache>
                <c:ptCount val="15"/>
                <c:pt idx="0">
                  <c:v>None</c:v>
                </c:pt>
                <c:pt idx="1">
                  <c:v>Wear facemask</c:v>
                </c:pt>
                <c:pt idx="2">
                  <c:v>Don't eat uncooked poutlry or egg</c:v>
                </c:pt>
                <c:pt idx="3">
                  <c:v>Cough or sneeze in elbow</c:v>
                </c:pt>
                <c:pt idx="4">
                  <c:v>Avoid contact with infected person</c:v>
                </c:pt>
                <c:pt idx="5">
                  <c:v>Wash hands with soap</c:v>
                </c:pt>
                <c:pt idx="6">
                  <c:v>Don't let garbage accumulate</c:v>
                </c:pt>
                <c:pt idx="7">
                  <c:v>Cover water storage containers</c:v>
                </c:pt>
                <c:pt idx="8">
                  <c:v>Full cover clothing</c:v>
                </c:pt>
                <c:pt idx="9">
                  <c:v>No empty containers lying around</c:v>
                </c:pt>
                <c:pt idx="10">
                  <c:v>Window screens</c:v>
                </c:pt>
                <c:pt idx="11">
                  <c:v>Mosquito coil</c:v>
                </c:pt>
                <c:pt idx="12">
                  <c:v>Residual spraying</c:v>
                </c:pt>
                <c:pt idx="13">
                  <c:v>Mosquito repellant</c:v>
                </c:pt>
                <c:pt idx="14">
                  <c:v>Mosquito nets</c:v>
                </c:pt>
              </c:strCache>
            </c:strRef>
          </c:cat>
          <c:val>
            <c:numRef>
              <c:f>Sheet1!$C$2:$C$16</c:f>
              <c:numCache>
                <c:formatCode>General</c:formatCode>
                <c:ptCount val="15"/>
                <c:pt idx="0">
                  <c:v>1</c:v>
                </c:pt>
                <c:pt idx="1">
                  <c:v>18</c:v>
                </c:pt>
                <c:pt idx="2">
                  <c:v>19</c:v>
                </c:pt>
                <c:pt idx="3">
                  <c:v>22</c:v>
                </c:pt>
                <c:pt idx="4">
                  <c:v>22</c:v>
                </c:pt>
                <c:pt idx="5">
                  <c:v>27</c:v>
                </c:pt>
                <c:pt idx="6">
                  <c:v>51</c:v>
                </c:pt>
                <c:pt idx="7">
                  <c:v>51</c:v>
                </c:pt>
                <c:pt idx="8">
                  <c:v>55</c:v>
                </c:pt>
                <c:pt idx="9">
                  <c:v>63</c:v>
                </c:pt>
                <c:pt idx="10">
                  <c:v>79</c:v>
                </c:pt>
                <c:pt idx="11">
                  <c:v>80</c:v>
                </c:pt>
                <c:pt idx="12">
                  <c:v>80</c:v>
                </c:pt>
                <c:pt idx="13">
                  <c:v>82</c:v>
                </c:pt>
                <c:pt idx="14">
                  <c:v>97</c:v>
                </c:pt>
              </c:numCache>
            </c:numRef>
          </c:val>
        </c:ser>
        <c:dLbls>
          <c:showLegendKey val="0"/>
          <c:showVal val="0"/>
          <c:showCatName val="0"/>
          <c:showSerName val="0"/>
          <c:showPercent val="0"/>
          <c:showBubbleSize val="0"/>
        </c:dLbls>
        <c:gapWidth val="150"/>
        <c:axId val="128946944"/>
        <c:axId val="128948480"/>
      </c:barChart>
      <c:catAx>
        <c:axId val="128946944"/>
        <c:scaling>
          <c:orientation val="minMax"/>
        </c:scaling>
        <c:delete val="0"/>
        <c:axPos val="l"/>
        <c:majorTickMark val="none"/>
        <c:minorTickMark val="none"/>
        <c:tickLblPos val="nextTo"/>
        <c:txPr>
          <a:bodyPr/>
          <a:lstStyle/>
          <a:p>
            <a:pPr>
              <a:defRPr sz="1200"/>
            </a:pPr>
            <a:endParaRPr lang="en-US"/>
          </a:p>
        </c:txPr>
        <c:crossAx val="128948480"/>
        <c:crosses val="autoZero"/>
        <c:auto val="1"/>
        <c:lblAlgn val="ctr"/>
        <c:lblOffset val="100"/>
        <c:noMultiLvlLbl val="0"/>
      </c:catAx>
      <c:valAx>
        <c:axId val="128948480"/>
        <c:scaling>
          <c:orientation val="minMax"/>
          <c:max val="100"/>
          <c:min val="0"/>
        </c:scaling>
        <c:delete val="0"/>
        <c:axPos val="b"/>
        <c:majorGridlines/>
        <c:numFmt formatCode="General" sourceLinked="1"/>
        <c:majorTickMark val="none"/>
        <c:minorTickMark val="none"/>
        <c:tickLblPos val="nextTo"/>
        <c:txPr>
          <a:bodyPr/>
          <a:lstStyle/>
          <a:p>
            <a:pPr>
              <a:defRPr sz="1200"/>
            </a:pPr>
            <a:endParaRPr lang="en-US"/>
          </a:p>
        </c:txPr>
        <c:crossAx val="128946944"/>
        <c:crosses val="autoZero"/>
        <c:crossBetween val="between"/>
        <c:majorUnit val="1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8E53F-2D59-41EC-85A0-A8DE73703D38}" type="datetimeFigureOut">
              <a:rPr lang="en-US" smtClean="0"/>
              <a:pPr/>
              <a:t>1/20/2011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5E8D5-0FA6-4B91-A383-4A48D307293A}" type="slidenum">
              <a:rPr lang="en-GB" smtClean="0"/>
              <a:pPr/>
              <a:t>‹#›</a:t>
            </a:fld>
            <a:endParaRPr lang="en-GB"/>
          </a:p>
        </p:txBody>
      </p:sp>
    </p:spTree>
    <p:extLst>
      <p:ext uri="{BB962C8B-B14F-4D97-AF65-F5344CB8AC3E}">
        <p14:creationId xmlns:p14="http://schemas.microsoft.com/office/powerpoint/2010/main" val="157258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9" descr="P1080044"/>
          <p:cNvPicPr>
            <a:picLocks noChangeAspect="1" noChangeArrowheads="1"/>
          </p:cNvPicPr>
          <p:nvPr userDrawn="1"/>
        </p:nvPicPr>
        <p:blipFill>
          <a:blip r:embed="rId2" cstate="print"/>
          <a:srcRect t="20265" b="51342"/>
          <a:stretch>
            <a:fillRect/>
          </a:stretch>
        </p:blipFill>
        <p:spPr bwMode="auto">
          <a:xfrm>
            <a:off x="619250" y="1512125"/>
            <a:ext cx="7964130" cy="2438400"/>
          </a:xfrm>
          <a:prstGeom prst="rect">
            <a:avLst/>
          </a:prstGeom>
          <a:ln>
            <a:noFill/>
          </a:ln>
          <a:effectLst>
            <a:softEdge rad="112500"/>
          </a:effectLst>
        </p:spPr>
      </p:pic>
      <p:sp>
        <p:nvSpPr>
          <p:cNvPr id="2" name="Title 1"/>
          <p:cNvSpPr>
            <a:spLocks noGrp="1"/>
          </p:cNvSpPr>
          <p:nvPr>
            <p:ph type="ctrTitle"/>
          </p:nvPr>
        </p:nvSpPr>
        <p:spPr>
          <a:xfrm>
            <a:off x="684548" y="762000"/>
            <a:ext cx="7772400" cy="460375"/>
          </a:xfr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4548" y="4267201"/>
            <a:ext cx="6400800" cy="1752600"/>
          </a:xfrm>
        </p:spPr>
        <p:txBody>
          <a:bodyPr>
            <a:normAutofit/>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465138" indent="-465138">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3505202"/>
            <a:ext cx="7772400" cy="993775"/>
          </a:xfrm>
          <a:noFill/>
        </p:spPr>
        <p:txBody>
          <a:bodyPr anchor="b">
            <a:normAutofit/>
          </a:bodyPr>
          <a:lstStyle>
            <a:lvl1pPr algn="l">
              <a:defRPr sz="3200" b="1" cap="none">
                <a:solidFill>
                  <a:srgbClr val="C0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3900" y="4519614"/>
            <a:ext cx="7772400" cy="966787"/>
          </a:xfrm>
          <a:noFill/>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101A7E9F-C1A0-401E-B621-B10582A8020B}" type="datetimeFigureOut">
              <a:rPr lang="en-US" smtClean="0"/>
              <a:pPr/>
              <a:t>1/20/2011</a:t>
            </a:fld>
            <a:endParaRPr lang="en-GB"/>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95402"/>
            <a:ext cx="8229600" cy="4830763"/>
          </a:xfrm>
          <a:prstGeom prst="rect">
            <a:avLst/>
          </a:prstGeom>
        </p:spPr>
        <p:txBody>
          <a:bodyPr vert="horz" lIns="91440" tIns="45720" rIns="91440" bIns="45720" rtlCol="0">
            <a:normAutofit/>
          </a:bodyPr>
          <a:lstStyle/>
          <a:p>
            <a:pPr lvl="0"/>
            <a:r>
              <a:rPr lang="en-US" dirty="0" smtClean="0"/>
              <a:t> 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p:nvSpPr>
        <p:spPr>
          <a:xfrm>
            <a:off x="4221487" y="6428601"/>
            <a:ext cx="701026" cy="276999"/>
          </a:xfrm>
          <a:prstGeom prst="rect">
            <a:avLst/>
          </a:prstGeom>
          <a:noFill/>
        </p:spPr>
        <p:txBody>
          <a:bodyPr wrap="none" rtlCol="0">
            <a:spAutoFit/>
          </a:bodyPr>
          <a:lstStyle/>
          <a:p>
            <a:r>
              <a:rPr lang="en-GB" sz="1200" dirty="0" smtClean="0">
                <a:solidFill>
                  <a:schemeClr val="tx1">
                    <a:lumMod val="50000"/>
                    <a:lumOff val="50000"/>
                  </a:schemeClr>
                </a:solidFill>
              </a:rPr>
              <a:t>Page </a:t>
            </a:r>
            <a:fld id="{4DECA811-ABA2-450C-8E07-F771281E8F12}" type="slidenum">
              <a:rPr lang="en-GB" sz="1200" smtClean="0">
                <a:solidFill>
                  <a:schemeClr val="tx1">
                    <a:lumMod val="50000"/>
                    <a:lumOff val="50000"/>
                  </a:schemeClr>
                </a:solidFill>
              </a:rPr>
              <a:pPr/>
              <a:t>‹#›</a:t>
            </a:fld>
            <a:endParaRPr lang="en-GB" sz="1200"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b="0" kern="1200">
          <a:solidFill>
            <a:schemeClr val="tx1"/>
          </a:solidFill>
          <a:latin typeface="Nyala" pitchFamily="2"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C00000"/>
        </a:buClr>
        <a:buSzPct val="90000"/>
        <a:buFont typeface="Wingdings 3" pitchFamily="18"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SzPct val="75000"/>
        <a:buFont typeface="Wingdings 3" pitchFamily="18" charset="2"/>
        <a:buChar char="u"/>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SzPct val="60000"/>
        <a:buFont typeface="Wingdings 3" pitchFamily="18" charset="2"/>
        <a:buChar char="u"/>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6.xml"/><Relationship Id="rId4" Type="http://schemas.openxmlformats.org/officeDocument/2006/relationships/chart" Target="../charts/chart24.xml"/></Relationships>
</file>

<file path=ppt/slides/_rels/slide4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7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7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8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8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8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8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hyperlink" Target="mailto:rkelly@mtvne.com" TargetMode="External"/><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EKONG_Title_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673046" y="2362200"/>
            <a:ext cx="7772400" cy="460375"/>
          </a:xfrm>
          <a:prstGeom prst="rect">
            <a:avLst/>
          </a:prstGeom>
          <a:noFill/>
        </p:spPr>
        <p:txBody>
          <a:bodyPr>
            <a:noAutofit/>
          </a:bodyPr>
          <a:lstStyle>
            <a:lvl1pPr algn="l" defTabSz="914400" rtl="0" eaLnBrk="1" latinLnBrk="0" hangingPunct="1">
              <a:spcBef>
                <a:spcPct val="0"/>
              </a:spcBef>
              <a:buNone/>
              <a:defRPr sz="4000" b="0" kern="1200">
                <a:solidFill>
                  <a:schemeClr val="tx1"/>
                </a:solidFill>
                <a:latin typeface="Nyala" pitchFamily="2" charset="0"/>
                <a:ea typeface="Tahoma" pitchFamily="34" charset="0"/>
                <a:cs typeface="Tahoma" pitchFamily="34" charset="0"/>
              </a:defRPr>
            </a:lvl1pPr>
          </a:lstStyle>
          <a:p>
            <a:r>
              <a:rPr lang="en-GB" dirty="0" smtClean="0">
                <a:latin typeface="+mn-lt"/>
              </a:rPr>
              <a:t>Malaria KAP Baseline Study</a:t>
            </a:r>
            <a:endParaRPr lang="en-GB" dirty="0">
              <a:latin typeface="+mn-lt"/>
            </a:endParaRPr>
          </a:p>
        </p:txBody>
      </p:sp>
      <p:sp>
        <p:nvSpPr>
          <p:cNvPr id="5" name="Rectangle 11"/>
          <p:cNvSpPr txBox="1">
            <a:spLocks noChangeArrowheads="1"/>
          </p:cNvSpPr>
          <p:nvPr/>
        </p:nvSpPr>
        <p:spPr>
          <a:xfrm>
            <a:off x="688181" y="2987615"/>
            <a:ext cx="7785100" cy="457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r>
              <a:rPr lang="de-DE" sz="2400" b="1" i="1" noProof="0" dirty="0" smtClean="0"/>
              <a:t>Local and migrant communities in Phuket</a:t>
            </a:r>
            <a:endParaRPr kumimoji="0" lang="de-DE" sz="1600" b="1" i="1" u="none" strike="noStrike" kern="1200" cap="none" spc="0" normalizeH="0" baseline="0" noProof="0" dirty="0" smtClean="0">
              <a:ln>
                <a:noFill/>
              </a:ln>
              <a:effectLst/>
              <a:uLnTx/>
              <a:uFillTx/>
            </a:endParaRPr>
          </a:p>
        </p:txBody>
      </p:sp>
      <p:sp>
        <p:nvSpPr>
          <p:cNvPr id="6" name="Rectangle 11"/>
          <p:cNvSpPr txBox="1">
            <a:spLocks noChangeArrowheads="1"/>
          </p:cNvSpPr>
          <p:nvPr/>
        </p:nvSpPr>
        <p:spPr>
          <a:xfrm>
            <a:off x="838200" y="5410200"/>
            <a:ext cx="7785100"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r>
              <a:rPr lang="de-DE" b="1" i="1" noProof="0" dirty="0" smtClean="0"/>
              <a:t>December 2010</a:t>
            </a:r>
            <a:endParaRPr kumimoji="0" lang="de-DE" b="1" i="1" u="none" strike="noStrike" kern="1200" cap="none" spc="0" normalizeH="0" baseline="0" noProof="0" dirty="0" smtClean="0">
              <a:ln>
                <a:noFill/>
              </a:ln>
              <a:effectLst/>
              <a:uLnTx/>
              <a:uFillTx/>
            </a:endParaRPr>
          </a:p>
        </p:txBody>
      </p:sp>
    </p:spTree>
    <p:extLst>
      <p:ext uri="{BB962C8B-B14F-4D97-AF65-F5344CB8AC3E}">
        <p14:creationId xmlns:p14="http://schemas.microsoft.com/office/powerpoint/2010/main" val="4033547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Learned</a:t>
            </a:r>
            <a:endParaRPr lang="en-GB" dirty="0"/>
          </a:p>
        </p:txBody>
      </p:sp>
      <p:sp>
        <p:nvSpPr>
          <p:cNvPr id="3" name="Content Placeholder 2"/>
          <p:cNvSpPr>
            <a:spLocks noGrp="1"/>
          </p:cNvSpPr>
          <p:nvPr>
            <p:ph idx="1"/>
          </p:nvPr>
        </p:nvSpPr>
        <p:spPr>
          <a:xfrm>
            <a:off x="457200" y="1143002"/>
            <a:ext cx="7772400" cy="4830763"/>
          </a:xfrm>
        </p:spPr>
        <p:txBody>
          <a:bodyPr>
            <a:noAutofit/>
          </a:bodyPr>
          <a:lstStyle/>
          <a:p>
            <a:pPr marL="344488" indent="-344488" algn="just">
              <a:spcBef>
                <a:spcPct val="0"/>
              </a:spcBef>
              <a:spcAft>
                <a:spcPct val="25000"/>
              </a:spcAft>
            </a:pPr>
            <a:r>
              <a:rPr lang="en-US" sz="1400" dirty="0" smtClean="0"/>
              <a:t>The initial desk research looked at a number of reports and studies related to migrants and health seeking behavior in Thailand and other countries. The information was useful as a general background but since most studies are in the form of rapid appraisals the data is often not reliable and can not be generalized to a specific location such as Phuket. It was far more useful to meet and hold a dialogue with organizations who had had direct experience on the ground in Phuket.</a:t>
            </a:r>
          </a:p>
          <a:p>
            <a:pPr marL="344488" indent="-344488" algn="just">
              <a:spcBef>
                <a:spcPct val="0"/>
              </a:spcBef>
              <a:spcAft>
                <a:spcPct val="25000"/>
              </a:spcAft>
            </a:pPr>
            <a:r>
              <a:rPr lang="en-US" sz="1400" dirty="0" smtClean="0"/>
              <a:t>Collaboration with other organizations for this project worked well and a lot of useful information was obtained, especially input for questionnaire development. Obtaining suitable Burmese and Mon speaking interviewers proved more difficult and because only registered interviewers can legally be used, most of them are already occupied with full time work. This lead to unexpected delays. Some Burmese interviewers were recruited from a boarding school but they quite within a few day due to extreme weather and generally harsh conditions working in the camps. </a:t>
            </a:r>
          </a:p>
          <a:p>
            <a:pPr marL="344488" indent="-344488" algn="just">
              <a:spcBef>
                <a:spcPct val="0"/>
              </a:spcBef>
              <a:spcAft>
                <a:spcPct val="25000"/>
              </a:spcAft>
            </a:pPr>
            <a:r>
              <a:rPr lang="en-US" sz="1400" dirty="0" smtClean="0"/>
              <a:t>In developing the questionnaires, Rapid Asia suggested extensive use of show card pictures as opposed to just reading out the questions to respondents. This method proved to work very well, especially for this study, where half the interviews were with migrants who don’t speak Thai very well.</a:t>
            </a:r>
          </a:p>
          <a:p>
            <a:pPr marL="344488" indent="-344488" algn="just">
              <a:spcBef>
                <a:spcPct val="0"/>
              </a:spcBef>
              <a:spcAft>
                <a:spcPct val="25000"/>
              </a:spcAft>
            </a:pPr>
            <a:r>
              <a:rPr lang="en-US" sz="1400" dirty="0" smtClean="0"/>
              <a:t>Another feature implemented as part of the interview was for the supervisors to conduct some general observations in and around the camps. This information proved valuable and brought some findings into a more realistic context.</a:t>
            </a:r>
          </a:p>
          <a:p>
            <a:pPr marL="344488" indent="-344488" algn="just">
              <a:spcBef>
                <a:spcPct val="0"/>
              </a:spcBef>
              <a:spcAft>
                <a:spcPct val="25000"/>
              </a:spcAft>
            </a:pPr>
            <a:r>
              <a:rPr lang="en-US" sz="1400" dirty="0" smtClean="0"/>
              <a:t>It was expected from the start that interviewing unregistered migrants would potentially be sensitive and to avoid asking them directly about their registration status, they were instead asked whether or not they had a healthcare card. This question was also posted right at the end of the interview. Whilst this meant no quotas could be set for unregistered migrants the method worked very well and there was no issue with interviewing these people.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Learned</a:t>
            </a:r>
            <a:endParaRPr lang="en-GB" dirty="0"/>
          </a:p>
        </p:txBody>
      </p:sp>
      <p:sp>
        <p:nvSpPr>
          <p:cNvPr id="3" name="Content Placeholder 2"/>
          <p:cNvSpPr>
            <a:spLocks noGrp="1"/>
          </p:cNvSpPr>
          <p:nvPr>
            <p:ph idx="1"/>
          </p:nvPr>
        </p:nvSpPr>
        <p:spPr>
          <a:xfrm>
            <a:off x="457200" y="1143002"/>
            <a:ext cx="7772400" cy="4830763"/>
          </a:xfrm>
        </p:spPr>
        <p:txBody>
          <a:bodyPr>
            <a:noAutofit/>
          </a:bodyPr>
          <a:lstStyle/>
          <a:p>
            <a:pPr marL="344488" indent="-344488" algn="just">
              <a:spcBef>
                <a:spcPct val="0"/>
              </a:spcBef>
              <a:spcAft>
                <a:spcPct val="25000"/>
              </a:spcAft>
            </a:pPr>
            <a:r>
              <a:rPr lang="en-US" sz="1400" dirty="0" smtClean="0"/>
              <a:t>Because many migrants in </a:t>
            </a:r>
            <a:r>
              <a:rPr lang="en-US" sz="1400" dirty="0" err="1" smtClean="0"/>
              <a:t>Phuket</a:t>
            </a:r>
            <a:r>
              <a:rPr lang="en-US" sz="1400" dirty="0" smtClean="0"/>
              <a:t> are unregistered, there is no accurate record of all migrants and it was therefore not possible to develop a representative sampling plan. Instead the sample was spread across different types of camps based on industry and malaria transmission risk. This method proved to be a sound method and could easily be replicated in the future. However, it was discovered that the list of camps provided by the Malaria Unit was not always accurate due to Migrants moving around. Some camps had completely shut down or moved to a new location. Others did not contain the expected number of migrants. This resulted in some quotas having to change but was not seen as a negative as the final sample most likely was more representative of the actual migrant population anyway.</a:t>
            </a:r>
          </a:p>
          <a:p>
            <a:pPr marL="344488" indent="-344488" algn="just">
              <a:spcBef>
                <a:spcPct val="0"/>
              </a:spcBef>
              <a:spcAft>
                <a:spcPct val="25000"/>
              </a:spcAft>
            </a:pPr>
            <a:r>
              <a:rPr lang="en-US" sz="1400" dirty="0" smtClean="0"/>
              <a:t>Burmese and Mon speak different languages. Whilst there is electronic font for Burmese it is not available yet for Mon. Hence, when interviewing Mon respondents, Burmese questionnaires had to be used and the interviewer had to be able to speak both languages. This is not ideal but represents a limitation which could not be avoided. Whilst most Mon can speak Burmese the vast majority are not able to read. Hence, written show cards will not be as effective. Again, the show card pictures and observations helped as this data could be collected without being reliant on interviewer and respondent communication.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P1080172"/>
          <p:cNvPicPr>
            <a:picLocks noChangeAspect="1" noChangeArrowheads="1"/>
          </p:cNvPicPr>
          <p:nvPr/>
        </p:nvPicPr>
        <p:blipFill>
          <a:blip r:embed="rId2" cstate="print"/>
          <a:srcRect r="2041" b="12462"/>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609600" y="41148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4114801"/>
            <a:ext cx="7772400" cy="993775"/>
          </a:xfrm>
        </p:spPr>
        <p:txBody>
          <a:bodyPr>
            <a:normAutofit/>
          </a:bodyPr>
          <a:lstStyle/>
          <a:p>
            <a:r>
              <a:rPr lang="en-GB" dirty="0" smtClean="0"/>
              <a:t>Background &amp; Objectives</a:t>
            </a:r>
            <a:endParaRPr lang="en-GB" dirty="0"/>
          </a:p>
        </p:txBody>
      </p:sp>
      <p:sp>
        <p:nvSpPr>
          <p:cNvPr id="3" name="Text Placeholder 2"/>
          <p:cNvSpPr>
            <a:spLocks noGrp="1"/>
          </p:cNvSpPr>
          <p:nvPr>
            <p:ph type="body" idx="1"/>
          </p:nvPr>
        </p:nvSpPr>
        <p:spPr>
          <a:xfrm>
            <a:off x="723900" y="5129213"/>
            <a:ext cx="7772400" cy="966787"/>
          </a:xfrm>
        </p:spPr>
        <p:txBody>
          <a:bodyPr/>
          <a:lstStyle/>
          <a:p>
            <a:r>
              <a:rPr lang="en-US" dirty="0" smtClean="0"/>
              <a:t>To gain an understanding of how to best formulate a communication strategy with the aim to reducing the risk of a potential outbreak of ILIs</a:t>
            </a:r>
            <a:endParaRPr lang="en-GB"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457200" y="1143002"/>
            <a:ext cx="7772400" cy="4830763"/>
          </a:xfrm>
        </p:spPr>
        <p:txBody>
          <a:bodyPr>
            <a:noAutofit/>
          </a:bodyPr>
          <a:lstStyle/>
          <a:p>
            <a:pPr marL="344488" indent="-344488" algn="just">
              <a:spcBef>
                <a:spcPct val="0"/>
              </a:spcBef>
              <a:spcAft>
                <a:spcPct val="25000"/>
              </a:spcAft>
            </a:pPr>
            <a:r>
              <a:rPr lang="en-US" sz="1400" dirty="0" smtClean="0"/>
              <a:t>Thailand is considered a low impact country when it comes to influenza-like illnesses (ILIs) such as malaria, dengue and pandemic influenza. However, in border areas, ILIs can flare up due to influx of migrants who may be less aware of symptoms and where to seek appropriate care. Registration status and access to information through media are also potential barriers facing migrants. </a:t>
            </a:r>
          </a:p>
          <a:p>
            <a:pPr marL="344488" indent="-344488" algn="just">
              <a:spcBef>
                <a:spcPct val="0"/>
              </a:spcBef>
              <a:spcAft>
                <a:spcPct val="25000"/>
              </a:spcAft>
            </a:pPr>
            <a:r>
              <a:rPr lang="en-US" sz="1400" dirty="0" smtClean="0"/>
              <a:t>Phuket has been identified as a priority area for Malaria elimination. As a major tourist destination, Phuket attracts a lot of migrants workers from Burma. Apart from working in the tourism industry, many work in the construction industry as laborers for the many developments around the island. Fishing and rubber tapping are </a:t>
            </a:r>
            <a:r>
              <a:rPr lang="en-US" sz="1400" dirty="0" err="1" smtClean="0"/>
              <a:t>labour</a:t>
            </a:r>
            <a:r>
              <a:rPr lang="en-US" sz="1400" dirty="0" smtClean="0"/>
              <a:t> intensive industries that also attract large pools of migrants.</a:t>
            </a:r>
          </a:p>
          <a:p>
            <a:pPr marL="344488" indent="-344488" algn="just">
              <a:spcBef>
                <a:spcPct val="0"/>
              </a:spcBef>
              <a:spcAft>
                <a:spcPct val="25000"/>
              </a:spcAft>
            </a:pPr>
            <a:r>
              <a:rPr lang="en-US" sz="1400" dirty="0" smtClean="0"/>
              <a:t>In the latter three industries a large proportion of migrants are unregistered and means they don’t have a healthcare card providing them with access to healthcare. This in turn leaves them vulnerable should they contract any type of ILI. Qualitative research by the </a:t>
            </a:r>
            <a:r>
              <a:rPr lang="en-US" sz="1400" dirty="0" err="1" smtClean="0"/>
              <a:t>Kenan</a:t>
            </a:r>
            <a:r>
              <a:rPr lang="en-US" sz="1400" dirty="0" smtClean="0"/>
              <a:t> Institute Asia has also indicated that migrants have lower awareness about ILIs and how to protect oneself.</a:t>
            </a:r>
          </a:p>
          <a:p>
            <a:pPr marL="344488" indent="-344488" algn="just">
              <a:spcBef>
                <a:spcPct val="0"/>
              </a:spcBef>
              <a:spcAft>
                <a:spcPct val="25000"/>
              </a:spcAft>
            </a:pPr>
            <a:r>
              <a:rPr lang="en-US" sz="1400" dirty="0" smtClean="0"/>
              <a:t>As part of USAID Client Associate Award, AED has a mandate to help reducing outbreaks of ILIs in the Greater Mekong Sub region (GMS) countries. As part of this initiative, AED is looking to various behavioral change communication activities in Phuket. A baseline KAP study is therefore needed to understand the level of awareness and behavioral compliance amongst different target audience groups. </a:t>
            </a:r>
          </a:p>
          <a:p>
            <a:pPr marL="344488" indent="-344488" algn="just">
              <a:spcBef>
                <a:spcPct val="0"/>
              </a:spcBef>
              <a:spcAft>
                <a:spcPct val="25000"/>
              </a:spcAft>
            </a:pPr>
            <a:r>
              <a:rPr lang="en-US" sz="1400" dirty="0" smtClean="0"/>
              <a:t>Rapid Asia was commissioned to carry out the project. In the initial stages of the project, Rapid Asia has been working closely with a number of stakeholder organizations to ensure that lessons learned in the past were incorporated into the study. They included </a:t>
            </a:r>
            <a:r>
              <a:rPr lang="en-US" sz="1400" dirty="0" err="1" smtClean="0"/>
              <a:t>Kenan</a:t>
            </a:r>
            <a:r>
              <a:rPr lang="en-US" sz="1400" dirty="0" smtClean="0"/>
              <a:t> Institute, Malaria Unit in Phuket, </a:t>
            </a:r>
            <a:r>
              <a:rPr lang="en-US" sz="1400" dirty="0" err="1" smtClean="0"/>
              <a:t>WorldVision</a:t>
            </a:r>
            <a:r>
              <a:rPr lang="en-US" sz="1400" dirty="0" smtClean="0"/>
              <a:t> and the Malaria Consortium.</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Desk Research</a:t>
            </a:r>
            <a:endParaRPr lang="en-GB" dirty="0"/>
          </a:p>
        </p:txBody>
      </p:sp>
      <p:sp>
        <p:nvSpPr>
          <p:cNvPr id="3" name="Content Placeholder 2"/>
          <p:cNvSpPr>
            <a:spLocks noGrp="1"/>
          </p:cNvSpPr>
          <p:nvPr>
            <p:ph idx="1"/>
          </p:nvPr>
        </p:nvSpPr>
        <p:spPr>
          <a:xfrm>
            <a:off x="457200" y="1143002"/>
            <a:ext cx="7772400" cy="4830763"/>
          </a:xfrm>
        </p:spPr>
        <p:txBody>
          <a:bodyPr>
            <a:noAutofit/>
          </a:bodyPr>
          <a:lstStyle/>
          <a:p>
            <a:pPr marL="344488" indent="-344488" algn="just">
              <a:spcBef>
                <a:spcPct val="0"/>
              </a:spcBef>
              <a:spcAft>
                <a:spcPct val="25000"/>
              </a:spcAft>
            </a:pPr>
            <a:r>
              <a:rPr lang="en-US" sz="1400" dirty="0" smtClean="0"/>
              <a:t>Initial desk research was carried out looking at migrants, health issues and communication in particular. A number of research papers and articles based on past research were reviewed covering countries both in Africa and Asia. In general it was found that migrants may behave differently to local communities when it comes to health issues. </a:t>
            </a:r>
          </a:p>
          <a:p>
            <a:pPr marL="344488" indent="-344488" algn="just">
              <a:spcBef>
                <a:spcPct val="0"/>
              </a:spcBef>
              <a:spcAft>
                <a:spcPct val="25000"/>
              </a:spcAft>
            </a:pPr>
            <a:r>
              <a:rPr lang="en-US" sz="1400" dirty="0" smtClean="0"/>
              <a:t>First of all, migrants can be expected to face access barriers to healthcare. Many times their work location can be far away from proper health facilities. If they are not registered they may not have legal access to health care and visiting a clinic may carry some risk of being caught by the police.</a:t>
            </a:r>
          </a:p>
          <a:p>
            <a:pPr marL="344488" indent="-344488" algn="just">
              <a:spcBef>
                <a:spcPct val="0"/>
              </a:spcBef>
              <a:spcAft>
                <a:spcPct val="25000"/>
              </a:spcAft>
            </a:pPr>
            <a:r>
              <a:rPr lang="en-US" sz="1400" dirty="0" smtClean="0"/>
              <a:t>Another potential barrier is language, which means that they can have difficulty communicating with healthcare staff. This sometimes prevents them from visiting a clinic or hospital altogether. Not speaking the local language also means that access to health related information is limited. </a:t>
            </a:r>
          </a:p>
          <a:p>
            <a:pPr marL="344488" indent="-344488" algn="just">
              <a:spcBef>
                <a:spcPct val="0"/>
              </a:spcBef>
              <a:spcAft>
                <a:spcPct val="25000"/>
              </a:spcAft>
            </a:pPr>
            <a:r>
              <a:rPr lang="en-US" sz="1400" dirty="0" smtClean="0"/>
              <a:t>In contrast to local communities, migrants may place more trust in health related information from relatives and friends as opposed to formal health institutions. A large proportion of migrants are therefore dependent on information from their immediate family and friends. Their employer and work colleagues is another potential source. Hence, it is important to take word of mouth into account as an important information channels when looking at communication impact.</a:t>
            </a:r>
          </a:p>
          <a:p>
            <a:pPr marL="344488" indent="-344488" algn="just">
              <a:spcBef>
                <a:spcPct val="0"/>
              </a:spcBef>
              <a:spcAft>
                <a:spcPct val="25000"/>
              </a:spcAft>
            </a:pPr>
            <a:r>
              <a:rPr lang="en-US" sz="1400" dirty="0" smtClean="0"/>
              <a:t>Because many migrants are low skill workers their level of education may be relatively low and means they may have limited understanding about how to protect themselves from disease. This increases their vulnerability and the chance for further transmission is larger as well.</a:t>
            </a:r>
          </a:p>
          <a:p>
            <a:pPr marL="344488" indent="-344488" algn="just">
              <a:spcBef>
                <a:spcPct val="0"/>
              </a:spcBef>
              <a:spcAft>
                <a:spcPct val="25000"/>
              </a:spcAft>
            </a:pPr>
            <a:r>
              <a:rPr lang="en-US" sz="1400" dirty="0" smtClean="0"/>
              <a:t>All in all, it is expected that communication strategies aimed at migrants would need to be somewhat different compared to the local community. This relates to both the messages used as well as the channels of communication.</a:t>
            </a:r>
          </a:p>
          <a:p>
            <a:pPr marL="344488" indent="-344488" algn="just">
              <a:spcBef>
                <a:spcPct val="0"/>
              </a:spcBef>
              <a:spcAft>
                <a:spcPct val="25000"/>
              </a:spcAft>
            </a:pPr>
            <a:endParaRPr lang="en-US" sz="14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Objectives</a:t>
            </a:r>
            <a:endParaRPr lang="en-GB" dirty="0"/>
          </a:p>
        </p:txBody>
      </p:sp>
      <p:sp>
        <p:nvSpPr>
          <p:cNvPr id="3" name="Content Placeholder 2"/>
          <p:cNvSpPr>
            <a:spLocks noGrp="1"/>
          </p:cNvSpPr>
          <p:nvPr>
            <p:ph idx="1"/>
          </p:nvPr>
        </p:nvSpPr>
        <p:spPr>
          <a:xfrm>
            <a:off x="457200" y="1143002"/>
            <a:ext cx="7772400" cy="4830763"/>
          </a:xfrm>
        </p:spPr>
        <p:txBody>
          <a:bodyPr>
            <a:noAutofit/>
          </a:bodyPr>
          <a:lstStyle/>
          <a:p>
            <a:pPr marL="1588" indent="-1588" algn="just">
              <a:spcBef>
                <a:spcPct val="0"/>
              </a:spcBef>
              <a:spcAft>
                <a:spcPct val="25000"/>
              </a:spcAft>
              <a:buNone/>
            </a:pPr>
            <a:r>
              <a:rPr lang="en-US" sz="1400" dirty="0" smtClean="0"/>
              <a:t>The overall objective is to gain an understanding of how to best formulate a communication strategy with the aim to reducing the risk of a potential outbreak of ILIs. Whilst certainly malaria is a key focal point for the study, other ILIs such as dengue and pandemic influenza (i.e. H5N1 and H1N1) are also covered. In order to do that effectively, AED is interested to look at the following more specific objectives.</a:t>
            </a:r>
          </a:p>
          <a:p>
            <a:pPr marL="1588" indent="-1588" algn="just">
              <a:spcBef>
                <a:spcPct val="0"/>
              </a:spcBef>
              <a:spcAft>
                <a:spcPct val="25000"/>
              </a:spcAft>
              <a:buNone/>
            </a:pPr>
            <a:endParaRPr lang="en-US" sz="1400" dirty="0" smtClean="0"/>
          </a:p>
          <a:p>
            <a:pPr marL="344488" indent="-344488" algn="just">
              <a:spcBef>
                <a:spcPct val="0"/>
              </a:spcBef>
              <a:spcAft>
                <a:spcPct val="25000"/>
              </a:spcAft>
            </a:pPr>
            <a:r>
              <a:rPr lang="en-US" sz="1400" dirty="0" smtClean="0"/>
              <a:t>To measure the level of </a:t>
            </a:r>
            <a:r>
              <a:rPr lang="en-US" sz="1400" b="1" dirty="0" smtClean="0"/>
              <a:t>knowledge</a:t>
            </a:r>
            <a:r>
              <a:rPr lang="en-US" sz="1400" dirty="0" smtClean="0"/>
              <a:t> beneficiaries have about common ILIs with focus on symptoms, transmission routes and actions to take in order to block transmission</a:t>
            </a:r>
          </a:p>
          <a:p>
            <a:pPr marL="344488" indent="-344488" algn="just">
              <a:spcBef>
                <a:spcPct val="0"/>
              </a:spcBef>
              <a:spcAft>
                <a:spcPct val="25000"/>
              </a:spcAft>
            </a:pPr>
            <a:r>
              <a:rPr lang="en-US" sz="1400" dirty="0" smtClean="0"/>
              <a:t>To uncover the extent to which beneficiaries engage in preventative </a:t>
            </a:r>
            <a:r>
              <a:rPr lang="en-US" sz="1400" b="1" dirty="0" smtClean="0"/>
              <a:t>behavior</a:t>
            </a:r>
            <a:r>
              <a:rPr lang="en-US" sz="1400" dirty="0" smtClean="0"/>
              <a:t> and in particular how they are likely to act should an infection occur.</a:t>
            </a:r>
          </a:p>
          <a:p>
            <a:pPr marL="344488" indent="-344488" algn="just">
              <a:spcBef>
                <a:spcPct val="0"/>
              </a:spcBef>
              <a:spcAft>
                <a:spcPct val="25000"/>
              </a:spcAft>
            </a:pPr>
            <a:r>
              <a:rPr lang="en-US" sz="1400" dirty="0" smtClean="0"/>
              <a:t>To identify potential </a:t>
            </a:r>
            <a:r>
              <a:rPr lang="en-US" sz="1400" b="1" dirty="0" smtClean="0"/>
              <a:t>barriers</a:t>
            </a:r>
            <a:r>
              <a:rPr lang="en-US" sz="1400" dirty="0" smtClean="0"/>
              <a:t> to seek appropriate care.</a:t>
            </a:r>
          </a:p>
          <a:p>
            <a:pPr marL="344488" indent="-344488" algn="just">
              <a:spcBef>
                <a:spcPct val="0"/>
              </a:spcBef>
              <a:spcAft>
                <a:spcPct val="25000"/>
              </a:spcAft>
            </a:pPr>
            <a:r>
              <a:rPr lang="en-US" sz="1400" dirty="0" smtClean="0"/>
              <a:t>To determine whether health seeking behavior is different for </a:t>
            </a:r>
            <a:r>
              <a:rPr lang="en-US" sz="1400" b="1" dirty="0" smtClean="0"/>
              <a:t>children</a:t>
            </a:r>
            <a:r>
              <a:rPr lang="en-US" sz="1400" dirty="0" smtClean="0"/>
              <a:t> under 5 years.</a:t>
            </a:r>
          </a:p>
          <a:p>
            <a:pPr marL="344488" indent="-344488" algn="just">
              <a:spcBef>
                <a:spcPct val="0"/>
              </a:spcBef>
              <a:spcAft>
                <a:spcPct val="25000"/>
              </a:spcAft>
            </a:pPr>
            <a:r>
              <a:rPr lang="en-US" sz="1400" dirty="0" smtClean="0"/>
              <a:t>To determine </a:t>
            </a:r>
            <a:r>
              <a:rPr lang="en-US" sz="1400" b="1" dirty="0" smtClean="0"/>
              <a:t>media</a:t>
            </a:r>
            <a:r>
              <a:rPr lang="en-US" sz="1400" dirty="0" smtClean="0"/>
              <a:t> penetration and usage and information sources most relied upon for health related information.</a:t>
            </a:r>
          </a:p>
          <a:p>
            <a:pPr marL="344488" indent="-344488" algn="just">
              <a:spcBef>
                <a:spcPct val="0"/>
              </a:spcBef>
              <a:spcAft>
                <a:spcPct val="25000"/>
              </a:spcAft>
            </a:pPr>
            <a:r>
              <a:rPr lang="en-US" sz="1400" dirty="0" smtClean="0"/>
              <a:t>To gain an insight into </a:t>
            </a:r>
            <a:r>
              <a:rPr lang="en-US" sz="1400" b="1" dirty="0" smtClean="0"/>
              <a:t>mobile phone </a:t>
            </a:r>
            <a:r>
              <a:rPr lang="en-US" sz="1400" dirty="0" smtClean="0"/>
              <a:t>usage and the potential for using mobile phones as a channel for health communication.</a:t>
            </a:r>
          </a:p>
          <a:p>
            <a:pPr marL="344488" indent="-344488" algn="just">
              <a:spcBef>
                <a:spcPct val="0"/>
              </a:spcBef>
              <a:spcAft>
                <a:spcPct val="25000"/>
              </a:spcAft>
            </a:pPr>
            <a:r>
              <a:rPr lang="en-US" sz="1400" dirty="0" smtClean="0"/>
              <a:t>To </a:t>
            </a:r>
            <a:r>
              <a:rPr lang="en-US" sz="1400" b="1" dirty="0" smtClean="0"/>
              <a:t>profile</a:t>
            </a:r>
            <a:r>
              <a:rPr lang="en-US" sz="1400" dirty="0" smtClean="0"/>
              <a:t> different target audience groups based on their level of risk exposure.</a:t>
            </a:r>
          </a:p>
          <a:p>
            <a:pPr marL="344488" indent="-344488" algn="just">
              <a:spcBef>
                <a:spcPct val="0"/>
              </a:spcBef>
              <a:spcAft>
                <a:spcPct val="25000"/>
              </a:spcAft>
            </a:pPr>
            <a:r>
              <a:rPr lang="en-US" sz="1400" dirty="0" smtClean="0"/>
              <a:t>To map and profile the different </a:t>
            </a:r>
            <a:r>
              <a:rPr lang="en-US" sz="1400" b="1" dirty="0" smtClean="0"/>
              <a:t>migrant camps </a:t>
            </a:r>
            <a:r>
              <a:rPr lang="en-US" sz="1400" dirty="0" smtClean="0"/>
              <a:t>included in this study.</a:t>
            </a:r>
          </a:p>
          <a:p>
            <a:pPr marL="1588" indent="-1588" algn="just">
              <a:spcBef>
                <a:spcPct val="0"/>
              </a:spcBef>
              <a:spcAft>
                <a:spcPct val="25000"/>
              </a:spcAft>
              <a:buNone/>
            </a:pPr>
            <a:endParaRPr lang="en-US" sz="1400" dirty="0" smtClean="0"/>
          </a:p>
          <a:p>
            <a:pPr marL="1588" indent="-1588" algn="just">
              <a:spcBef>
                <a:spcPct val="0"/>
              </a:spcBef>
              <a:spcAft>
                <a:spcPct val="25000"/>
              </a:spcAft>
              <a:buNone/>
            </a:pPr>
            <a:r>
              <a:rPr lang="en-US" sz="1400" dirty="0" smtClean="0"/>
              <a:t>With the help of this information, AED will be able to devise a suitable communication strategy using the most effective media and messages for the right target audience.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9" descr="P108006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609600" y="5334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533401"/>
            <a:ext cx="7772400" cy="993775"/>
          </a:xfrm>
        </p:spPr>
        <p:txBody>
          <a:bodyPr>
            <a:normAutofit/>
          </a:bodyPr>
          <a:lstStyle/>
          <a:p>
            <a:r>
              <a:rPr lang="en-GB" dirty="0" smtClean="0"/>
              <a:t>Methodology</a:t>
            </a:r>
            <a:endParaRPr lang="en-GB" dirty="0"/>
          </a:p>
        </p:txBody>
      </p:sp>
      <p:sp>
        <p:nvSpPr>
          <p:cNvPr id="3" name="Text Placeholder 2"/>
          <p:cNvSpPr>
            <a:spLocks noGrp="1"/>
          </p:cNvSpPr>
          <p:nvPr>
            <p:ph type="body" idx="1"/>
          </p:nvPr>
        </p:nvSpPr>
        <p:spPr>
          <a:xfrm>
            <a:off x="723900" y="1547813"/>
            <a:ext cx="7772400" cy="966787"/>
          </a:xfrm>
        </p:spPr>
        <p:txBody>
          <a:bodyPr/>
          <a:lstStyle/>
          <a:p>
            <a:r>
              <a:rPr lang="en-GB" dirty="0" smtClean="0"/>
              <a:t>Selection of a broad set of migrant camps across industry and malaria transmission risk zones together with neighbouring Thai communities</a:t>
            </a:r>
            <a:endParaRPr lang="en-GB"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 Groups</a:t>
            </a:r>
            <a:endParaRPr lang="en-GB" dirty="0"/>
          </a:p>
        </p:txBody>
      </p:sp>
      <p:sp>
        <p:nvSpPr>
          <p:cNvPr id="3" name="Content Placeholder 2"/>
          <p:cNvSpPr>
            <a:spLocks noGrp="1"/>
          </p:cNvSpPr>
          <p:nvPr>
            <p:ph idx="1"/>
          </p:nvPr>
        </p:nvSpPr>
        <p:spPr>
          <a:xfrm>
            <a:off x="457200" y="1143002"/>
            <a:ext cx="7772400" cy="4830763"/>
          </a:xfrm>
        </p:spPr>
        <p:txBody>
          <a:bodyPr>
            <a:noAutofit/>
          </a:bodyPr>
          <a:lstStyle/>
          <a:p>
            <a:pPr marL="1588" indent="7938" algn="just">
              <a:spcBef>
                <a:spcPct val="0"/>
              </a:spcBef>
              <a:spcAft>
                <a:spcPct val="25000"/>
              </a:spcAft>
              <a:buNone/>
            </a:pPr>
            <a:r>
              <a:rPr lang="en-US" sz="1400" dirty="0" smtClean="0"/>
              <a:t>This study has two broad target groups:</a:t>
            </a:r>
          </a:p>
          <a:p>
            <a:pPr marL="1588" indent="7938" algn="just">
              <a:spcBef>
                <a:spcPct val="0"/>
              </a:spcBef>
              <a:spcAft>
                <a:spcPct val="25000"/>
              </a:spcAft>
            </a:pPr>
            <a:r>
              <a:rPr lang="en-US" sz="1400" dirty="0" smtClean="0"/>
              <a:t>  </a:t>
            </a:r>
            <a:r>
              <a:rPr lang="en-US" sz="1400" b="1" dirty="0" smtClean="0"/>
              <a:t>Local Thai communities</a:t>
            </a:r>
          </a:p>
          <a:p>
            <a:pPr marL="1588" indent="7938" algn="just">
              <a:spcBef>
                <a:spcPct val="0"/>
              </a:spcBef>
              <a:spcAft>
                <a:spcPct val="25000"/>
              </a:spcAft>
              <a:buNone/>
            </a:pPr>
            <a:r>
              <a:rPr lang="en-US" sz="1400" dirty="0" smtClean="0"/>
              <a:t>Within the Thai community, the target group was households from the lower socioeconomic classes including those with a monthly household income of around 15,000 Baht (USD 500) or less. These are the more vulnerable segments in the community. In each household a household decision maker for health protection issues was targeted for interview.</a:t>
            </a:r>
          </a:p>
          <a:p>
            <a:pPr marL="1588" indent="7938" algn="just">
              <a:spcBef>
                <a:spcPct val="0"/>
              </a:spcBef>
              <a:spcAft>
                <a:spcPct val="25000"/>
              </a:spcAft>
            </a:pPr>
            <a:r>
              <a:rPr lang="en-US" sz="1400" dirty="0" smtClean="0"/>
              <a:t>  </a:t>
            </a:r>
            <a:r>
              <a:rPr lang="en-US" sz="1400" b="1" dirty="0" smtClean="0"/>
              <a:t>Burmese Migrants </a:t>
            </a:r>
            <a:r>
              <a:rPr lang="en-US" sz="1400" dirty="0" smtClean="0"/>
              <a:t>(including both registered and non-registered migrants)</a:t>
            </a:r>
          </a:p>
          <a:p>
            <a:pPr marL="1588" indent="7938" algn="just">
              <a:spcBef>
                <a:spcPct val="0"/>
              </a:spcBef>
              <a:spcAft>
                <a:spcPct val="25000"/>
              </a:spcAft>
              <a:buNone/>
            </a:pPr>
            <a:r>
              <a:rPr lang="en-US" sz="1400" dirty="0" smtClean="0"/>
              <a:t>Within the migrant group, all respondents were selected at random within pre-determined camps based on a listing prepared by the Malaria Unit in Phuket. However, soft quotas were used to ensure a mixture of Burmese and Mon migrants. Because these two groups don’t always get along, it was suspected that one or the other would be more dominant in any one camp, and hence, no fixed quotas were set for this reason. Camp locations included construction sites, fishing villages and rubber tapper camps.</a:t>
            </a:r>
          </a:p>
          <a:p>
            <a:pPr marL="1588" indent="7938" algn="just">
              <a:spcBef>
                <a:spcPct val="0"/>
              </a:spcBef>
              <a:spcAft>
                <a:spcPct val="25000"/>
              </a:spcAft>
              <a:buNone/>
            </a:pPr>
            <a:r>
              <a:rPr lang="en-US" sz="1400" dirty="0" smtClean="0"/>
              <a:t>It was expected that most migrants in camps would not be able to speak Thai very well and for this reason Burmese and Mon speaking interviewers were employed. These interviewers were recruited in Phuket with assistance from </a:t>
            </a:r>
            <a:r>
              <a:rPr lang="en-US" sz="1400" dirty="0" err="1" smtClean="0"/>
              <a:t>WorldVision</a:t>
            </a:r>
            <a:r>
              <a:rPr lang="en-US" sz="1400" dirty="0" smtClean="0"/>
              <a:t>. All Burmese and Mon interviewers were trained and managed by qualified field supervisors from Bangkok.</a:t>
            </a:r>
          </a:p>
          <a:p>
            <a:pPr marL="1588" indent="7938" algn="just">
              <a:spcBef>
                <a:spcPct val="0"/>
              </a:spcBef>
              <a:spcAft>
                <a:spcPct val="25000"/>
              </a:spcAft>
              <a:buNone/>
            </a:pPr>
            <a:r>
              <a:rPr lang="en-US" sz="1400" dirty="0" smtClean="0"/>
              <a:t>Unregistered migrants were also included in the survey. Because identifying them as unregistered migrants was a delicate issue, this question was not asked directly. Instead, they were asked whether or not they had a current ‘Hospital Card’ or ‘Health Care Card’. Since registered migrants are provided with a health care card, this was a far less sensitive way to determine their status. As to not raise any suspicion at the beginning of the survey, this question was posted right at the end and meant that it was not possible to set fixed quotas on registered and unregistered migrants.</a:t>
            </a:r>
          </a:p>
          <a:p>
            <a:pPr marL="1588" indent="7938" algn="just">
              <a:spcBef>
                <a:spcPct val="0"/>
              </a:spcBef>
              <a:spcAft>
                <a:spcPct val="25000"/>
              </a:spcAft>
              <a:buNone/>
            </a:pPr>
            <a:endParaRPr lang="en-US" sz="1400" dirty="0" smtClean="0"/>
          </a:p>
          <a:p>
            <a:pPr marL="1588" indent="7938" algn="just">
              <a:spcBef>
                <a:spcPct val="0"/>
              </a:spcBef>
              <a:spcAft>
                <a:spcPct val="25000"/>
              </a:spcAft>
              <a:buNone/>
            </a:pPr>
            <a:endParaRPr lang="en-US" sz="14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066800"/>
            <a:ext cx="8001000" cy="5334000"/>
          </a:xfrm>
        </p:spPr>
        <p:txBody>
          <a:bodyPr>
            <a:normAutofit/>
          </a:bodyPr>
          <a:lstStyle/>
          <a:p>
            <a:pPr algn="just"/>
            <a:r>
              <a:rPr lang="en-GB" sz="1400" dirty="0" smtClean="0"/>
              <a:t>Because this study focuses on health seeking behaviour amongst vulnerable groups, the focus was on selecting migrants living in camps. This was based on previous, qualitative research carried out by the Kenan Institute and the Malaria Unit in Phuket who had already made a detailed mapping of most migrant camps in Phuket. </a:t>
            </a:r>
          </a:p>
          <a:p>
            <a:pPr algn="just"/>
            <a:r>
              <a:rPr lang="en-US" sz="1400" dirty="0" smtClean="0"/>
              <a:t>When selecting a representative sample, the idea is to have a good spread across the sample population. In the case of this study, two factors were used to help achieve this end. </a:t>
            </a:r>
          </a:p>
          <a:p>
            <a:pPr lvl="1" algn="just"/>
            <a:r>
              <a:rPr lang="en-US" sz="1100" dirty="0" smtClean="0"/>
              <a:t>First, industry of engagement. Migrants working in construction, fishing and rubber tapping are not just found in different locations but their risk exposure is also very different. A rubber tapper working in the forest, for example, are faced with far greater risks of contracting malaria compared to a migrant working in a fishing village near the beach.</a:t>
            </a:r>
          </a:p>
          <a:p>
            <a:pPr lvl="1" algn="just"/>
            <a:r>
              <a:rPr lang="en-US" sz="1100" dirty="0" smtClean="0"/>
              <a:t>Secondly, malaria transmission risk zone. The Malaria Unit in Phuket has classified camps into high and Moderate risk groups depending on their location and exposure to different vectors. Additional camps, classified as being in a low risk zone, were also identified. The risk factor was seen as important because it helped to ensure that vulnerable groups were included. Having said that, a high risk zone for malaria may not be a high risk zone for other ILIs, and hence, having a spread across different malaria risk zones were seen as another good way of spreading the sample.</a:t>
            </a:r>
          </a:p>
          <a:p>
            <a:pPr algn="just"/>
            <a:r>
              <a:rPr lang="en-US" sz="1400" dirty="0" smtClean="0"/>
              <a:t>The Thai communities were selected in the vicinity of each camp selected. This was done to insure that the geographical spread of the two samples were similar and that both groups were selected in similar risk zones. The Thai sample serves as a form of a control group against the more vulnerable migrant communities. The distribution of locations selected are shown in the table below.</a:t>
            </a:r>
            <a:endParaRPr lang="en-GB" sz="1400" dirty="0"/>
          </a:p>
        </p:txBody>
      </p:sp>
      <p:sp>
        <p:nvSpPr>
          <p:cNvPr id="2" name="Title 1"/>
          <p:cNvSpPr>
            <a:spLocks noGrp="1"/>
          </p:cNvSpPr>
          <p:nvPr>
            <p:ph type="title"/>
          </p:nvPr>
        </p:nvSpPr>
        <p:spPr/>
        <p:txBody>
          <a:bodyPr/>
          <a:lstStyle/>
          <a:p>
            <a:r>
              <a:rPr lang="en-GB" dirty="0" smtClean="0"/>
              <a:t>Sample Design</a:t>
            </a:r>
            <a:endParaRPr lang="en-GB" dirty="0"/>
          </a:p>
        </p:txBody>
      </p:sp>
      <p:graphicFrame>
        <p:nvGraphicFramePr>
          <p:cNvPr id="10" name="Table 9"/>
          <p:cNvGraphicFramePr>
            <a:graphicFrameLocks noGrp="1"/>
          </p:cNvGraphicFramePr>
          <p:nvPr/>
        </p:nvGraphicFramePr>
        <p:xfrm>
          <a:off x="1676400" y="4953000"/>
          <a:ext cx="6096000" cy="1447800"/>
        </p:xfrm>
        <a:graphic>
          <a:graphicData uri="http://schemas.openxmlformats.org/drawingml/2006/table">
            <a:tbl>
              <a:tblPr firstRow="1" bandRow="1">
                <a:tableStyleId>{5C22544A-7EE6-4342-B048-85BDC9FD1C3A}</a:tableStyleId>
              </a:tblPr>
              <a:tblGrid>
                <a:gridCol w="1413565"/>
                <a:gridCol w="1060174"/>
                <a:gridCol w="1016000"/>
                <a:gridCol w="1369391"/>
                <a:gridCol w="1236870"/>
              </a:tblGrid>
              <a:tr h="723900">
                <a:tc>
                  <a:txBody>
                    <a:bodyPr/>
                    <a:lstStyle/>
                    <a:p>
                      <a:pPr marL="0" marR="0" algn="just">
                        <a:spcBef>
                          <a:spcPts val="0"/>
                        </a:spcBef>
                        <a:spcAft>
                          <a:spcPts val="0"/>
                        </a:spcAft>
                      </a:pPr>
                      <a:r>
                        <a:rPr lang="en-GB" sz="1200" b="1" dirty="0" smtClean="0">
                          <a:latin typeface="Arial" pitchFamily="34" charset="0"/>
                          <a:ea typeface="Times New Roman"/>
                          <a:cs typeface="Arial" pitchFamily="34" charset="0"/>
                        </a:rPr>
                        <a:t>Malaria </a:t>
                      </a:r>
                      <a:r>
                        <a:rPr lang="en-GB" sz="1200" b="1" dirty="0">
                          <a:latin typeface="Arial" pitchFamily="34" charset="0"/>
                          <a:ea typeface="Times New Roman"/>
                          <a:cs typeface="Arial" pitchFamily="34" charset="0"/>
                        </a:rPr>
                        <a:t>Transmission Risk</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GB" sz="1200" b="1" dirty="0" smtClean="0">
                          <a:latin typeface="Arial" pitchFamily="34" charset="0"/>
                          <a:ea typeface="Times New Roman"/>
                          <a:cs typeface="Arial" pitchFamily="34" charset="0"/>
                        </a:rPr>
                        <a:t>Migrant Rubber Tapping</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200" dirty="0">
                        <a:latin typeface="Arial" pitchFamily="34" charset="0"/>
                        <a:ea typeface="Times New Roman"/>
                        <a:cs typeface="Arial" pitchFamily="34" charset="0"/>
                      </a:endParaRPr>
                    </a:p>
                    <a:p>
                      <a:pPr marL="0" marR="0" algn="ctr">
                        <a:spcBef>
                          <a:spcPts val="0"/>
                        </a:spcBef>
                        <a:spcAft>
                          <a:spcPts val="0"/>
                        </a:spcAft>
                      </a:pPr>
                      <a:r>
                        <a:rPr lang="en-GB" sz="1200" b="1" dirty="0" smtClean="0">
                          <a:latin typeface="Arial" pitchFamily="34" charset="0"/>
                          <a:ea typeface="Times New Roman"/>
                          <a:cs typeface="Arial" pitchFamily="34" charset="0"/>
                        </a:rPr>
                        <a:t>Migrant Fishing</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200" dirty="0">
                        <a:latin typeface="Arial" pitchFamily="34" charset="0"/>
                        <a:ea typeface="Times New Roman"/>
                        <a:cs typeface="Arial" pitchFamily="34" charset="0"/>
                      </a:endParaRPr>
                    </a:p>
                    <a:p>
                      <a:pPr marL="0" marR="0" algn="ctr">
                        <a:spcBef>
                          <a:spcPts val="0"/>
                        </a:spcBef>
                        <a:spcAft>
                          <a:spcPts val="0"/>
                        </a:spcAft>
                      </a:pPr>
                      <a:r>
                        <a:rPr lang="en-GB" sz="1200" b="1" dirty="0" smtClean="0">
                          <a:latin typeface="Arial" pitchFamily="34" charset="0"/>
                          <a:ea typeface="Times New Roman"/>
                          <a:cs typeface="Arial" pitchFamily="34" charset="0"/>
                        </a:rPr>
                        <a:t>Migrant Construction</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200" dirty="0" smtClean="0">
                        <a:latin typeface="Arial" pitchFamily="34" charset="0"/>
                        <a:ea typeface="Times New Roman"/>
                        <a:cs typeface="Arial" pitchFamily="34" charset="0"/>
                      </a:endParaRPr>
                    </a:p>
                    <a:p>
                      <a:pPr marL="0" marR="0" algn="ctr">
                        <a:spcBef>
                          <a:spcPts val="0"/>
                        </a:spcBef>
                        <a:spcAft>
                          <a:spcPts val="0"/>
                        </a:spcAft>
                      </a:pPr>
                      <a:r>
                        <a:rPr lang="en-US" sz="1200" dirty="0" smtClean="0">
                          <a:latin typeface="Arial" pitchFamily="34" charset="0"/>
                          <a:ea typeface="Times New Roman"/>
                          <a:cs typeface="Arial" pitchFamily="34" charset="0"/>
                        </a:rPr>
                        <a:t>Thai Community</a:t>
                      </a:r>
                    </a:p>
                  </a:txBody>
                  <a:tcPr marL="68580" marR="68580" marT="0" marB="0"/>
                </a:tc>
              </a:tr>
              <a:tr h="241300">
                <a:tc>
                  <a:txBody>
                    <a:bodyPr/>
                    <a:lstStyle/>
                    <a:p>
                      <a:pPr marL="0" marR="0" algn="just">
                        <a:spcBef>
                          <a:spcPts val="0"/>
                        </a:spcBef>
                        <a:spcAft>
                          <a:spcPts val="0"/>
                        </a:spcAft>
                      </a:pPr>
                      <a:r>
                        <a:rPr lang="en-GB" sz="1200" b="1" dirty="0">
                          <a:latin typeface="Arial" pitchFamily="34" charset="0"/>
                          <a:ea typeface="Times New Roman"/>
                          <a:cs typeface="Arial" pitchFamily="34" charset="0"/>
                        </a:rPr>
                        <a:t>High</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2</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1</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2</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5</a:t>
                      </a:r>
                      <a:endParaRPr lang="en-US" sz="1200" dirty="0">
                        <a:latin typeface="Arial" pitchFamily="34" charset="0"/>
                        <a:ea typeface="Times New Roman"/>
                        <a:cs typeface="Arial" pitchFamily="34" charset="0"/>
                      </a:endParaRPr>
                    </a:p>
                  </a:txBody>
                  <a:tcPr marL="68580" marR="68580" marT="0" marB="0"/>
                </a:tc>
              </a:tr>
              <a:tr h="241300">
                <a:tc>
                  <a:txBody>
                    <a:bodyPr/>
                    <a:lstStyle/>
                    <a:p>
                      <a:pPr marL="0" marR="0" algn="just">
                        <a:spcBef>
                          <a:spcPts val="0"/>
                        </a:spcBef>
                        <a:spcAft>
                          <a:spcPts val="0"/>
                        </a:spcAft>
                      </a:pPr>
                      <a:r>
                        <a:rPr lang="en-GB" sz="1200" b="1" dirty="0">
                          <a:latin typeface="Arial" pitchFamily="34" charset="0"/>
                          <a:ea typeface="Times New Roman"/>
                          <a:cs typeface="Arial" pitchFamily="34" charset="0"/>
                        </a:rPr>
                        <a:t>Moderate</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2</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1</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3</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6</a:t>
                      </a:r>
                      <a:endParaRPr lang="en-US" sz="1200" dirty="0">
                        <a:latin typeface="Arial" pitchFamily="34" charset="0"/>
                        <a:ea typeface="Times New Roman"/>
                        <a:cs typeface="Arial" pitchFamily="34" charset="0"/>
                      </a:endParaRPr>
                    </a:p>
                  </a:txBody>
                  <a:tcPr marL="68580" marR="68580" marT="0" marB="0"/>
                </a:tc>
              </a:tr>
              <a:tr h="241300">
                <a:tc>
                  <a:txBody>
                    <a:bodyPr/>
                    <a:lstStyle/>
                    <a:p>
                      <a:pPr marL="0" marR="0" algn="just">
                        <a:spcBef>
                          <a:spcPts val="0"/>
                        </a:spcBef>
                        <a:spcAft>
                          <a:spcPts val="0"/>
                        </a:spcAft>
                      </a:pPr>
                      <a:r>
                        <a:rPr lang="en-GB" sz="1200" b="1">
                          <a:latin typeface="Arial" pitchFamily="34" charset="0"/>
                          <a:ea typeface="Times New Roman"/>
                          <a:cs typeface="Arial" pitchFamily="34" charset="0"/>
                        </a:rPr>
                        <a:t>Low</a:t>
                      </a:r>
                      <a:endParaRPr lang="en-US" sz="120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1</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1</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2</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4</a:t>
                      </a:r>
                      <a:endParaRPr lang="en-US" sz="1200" dirty="0">
                        <a:latin typeface="Arial" pitchFamily="34" charset="0"/>
                        <a:ea typeface="Times New Roman"/>
                        <a:cs typeface="Arial" pitchFamily="34" charset="0"/>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Sampling and Sample Size</a:t>
            </a:r>
            <a:endParaRPr lang="en-GB" dirty="0"/>
          </a:p>
        </p:txBody>
      </p:sp>
      <p:sp>
        <p:nvSpPr>
          <p:cNvPr id="3" name="Content Placeholder 2"/>
          <p:cNvSpPr>
            <a:spLocks noGrp="1"/>
          </p:cNvSpPr>
          <p:nvPr>
            <p:ph idx="1"/>
          </p:nvPr>
        </p:nvSpPr>
        <p:spPr>
          <a:xfrm>
            <a:off x="457200" y="1143002"/>
            <a:ext cx="7772400" cy="5181598"/>
          </a:xfrm>
        </p:spPr>
        <p:txBody>
          <a:bodyPr>
            <a:noAutofit/>
          </a:bodyPr>
          <a:lstStyle/>
          <a:p>
            <a:pPr marL="344488" indent="-344488" algn="just">
              <a:spcBef>
                <a:spcPct val="0"/>
              </a:spcBef>
              <a:spcAft>
                <a:spcPct val="25000"/>
              </a:spcAft>
            </a:pPr>
            <a:r>
              <a:rPr lang="en-US" sz="1600" dirty="0" smtClean="0"/>
              <a:t>Sampling was carried out through random selection of households within the pre-selected migrant camps and Thai communities followed by the Kish Grid method for random selection of an adult within the household.</a:t>
            </a:r>
          </a:p>
          <a:p>
            <a:pPr marL="344488" indent="-344488" algn="just">
              <a:spcBef>
                <a:spcPct val="0"/>
              </a:spcBef>
              <a:spcAft>
                <a:spcPct val="25000"/>
              </a:spcAft>
            </a:pPr>
            <a:r>
              <a:rPr lang="en-US" sz="1600" dirty="0" smtClean="0"/>
              <a:t>Fieldwork was carried out from 11 October until 16 November. </a:t>
            </a:r>
          </a:p>
          <a:p>
            <a:pPr marL="344488" indent="-344488" algn="just">
              <a:spcBef>
                <a:spcPct val="0"/>
              </a:spcBef>
              <a:spcAft>
                <a:spcPct val="25000"/>
              </a:spcAft>
            </a:pPr>
            <a:r>
              <a:rPr lang="en-US" sz="1600" dirty="0" smtClean="0"/>
              <a:t>All interviews were carried out face to face.</a:t>
            </a:r>
          </a:p>
          <a:p>
            <a:pPr marL="344488" indent="-344488" algn="just">
              <a:spcBef>
                <a:spcPct val="0"/>
              </a:spcBef>
              <a:spcAft>
                <a:spcPct val="25000"/>
              </a:spcAft>
            </a:pPr>
            <a:r>
              <a:rPr lang="en-US" sz="1600" dirty="0" smtClean="0"/>
              <a:t>The final sample distribution is shown in the table below. No weighting has been applied as there is no record of the size or distribution of the migrant population.</a:t>
            </a:r>
            <a:endParaRPr lang="en-US" sz="1400" dirty="0" smtClean="0"/>
          </a:p>
        </p:txBody>
      </p:sp>
      <p:graphicFrame>
        <p:nvGraphicFramePr>
          <p:cNvPr id="4" name="Table 3"/>
          <p:cNvGraphicFramePr>
            <a:graphicFrameLocks noGrp="1"/>
          </p:cNvGraphicFramePr>
          <p:nvPr/>
        </p:nvGraphicFramePr>
        <p:xfrm>
          <a:off x="1219200" y="3505199"/>
          <a:ext cx="6781800" cy="2667000"/>
        </p:xfrm>
        <a:graphic>
          <a:graphicData uri="http://schemas.openxmlformats.org/drawingml/2006/table">
            <a:tbl>
              <a:tblPr firstRow="1" bandRow="1">
                <a:tableStyleId>{5C22544A-7EE6-4342-B048-85BDC9FD1C3A}</a:tableStyleId>
              </a:tblPr>
              <a:tblGrid>
                <a:gridCol w="1373530"/>
                <a:gridCol w="1030146"/>
                <a:gridCol w="987224"/>
                <a:gridCol w="1330606"/>
                <a:gridCol w="1201838"/>
                <a:gridCol w="858456"/>
              </a:tblGrid>
              <a:tr h="1143000">
                <a:tc>
                  <a:txBody>
                    <a:bodyPr/>
                    <a:lstStyle/>
                    <a:p>
                      <a:pPr marL="0" marR="0" algn="just">
                        <a:spcBef>
                          <a:spcPts val="0"/>
                        </a:spcBef>
                        <a:spcAft>
                          <a:spcPts val="0"/>
                        </a:spcAft>
                      </a:pPr>
                      <a:endParaRPr lang="en-GB" sz="1600" b="1" dirty="0" smtClean="0">
                        <a:latin typeface="+mn-lt"/>
                        <a:ea typeface="Times New Roman"/>
                        <a:cs typeface="Arial" pitchFamily="34" charset="0"/>
                      </a:endParaRPr>
                    </a:p>
                    <a:p>
                      <a:pPr marL="0" marR="0" algn="just">
                        <a:spcBef>
                          <a:spcPts val="0"/>
                        </a:spcBef>
                        <a:spcAft>
                          <a:spcPts val="0"/>
                        </a:spcAft>
                      </a:pPr>
                      <a:r>
                        <a:rPr lang="en-GB" sz="1600" b="1" dirty="0" smtClean="0">
                          <a:latin typeface="+mn-lt"/>
                          <a:ea typeface="Times New Roman"/>
                          <a:cs typeface="Arial" pitchFamily="34" charset="0"/>
                        </a:rPr>
                        <a:t>Malaria </a:t>
                      </a:r>
                      <a:r>
                        <a:rPr lang="en-GB" sz="1600" b="1" dirty="0">
                          <a:latin typeface="+mn-lt"/>
                          <a:ea typeface="Times New Roman"/>
                          <a:cs typeface="Arial" pitchFamily="34" charset="0"/>
                        </a:rPr>
                        <a:t>Transmission Risk</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Migrant Rubber </a:t>
                      </a:r>
                      <a:r>
                        <a:rPr lang="en-GB" sz="1600" b="1" dirty="0">
                          <a:latin typeface="+mn-lt"/>
                          <a:ea typeface="Times New Roman"/>
                          <a:cs typeface="Arial" pitchFamily="34" charset="0"/>
                        </a:rPr>
                        <a:t>Tapping</a:t>
                      </a:r>
                      <a:endParaRPr lang="en-US" sz="1600" dirty="0">
                        <a:latin typeface="+mn-lt"/>
                        <a:ea typeface="Times New Roman"/>
                        <a:cs typeface="Arial" pitchFamily="34" charset="0"/>
                      </a:endParaRPr>
                    </a:p>
                    <a:p>
                      <a:pPr marL="0" marR="0" algn="ctr">
                        <a:spcBef>
                          <a:spcPts val="0"/>
                        </a:spcBef>
                        <a:spcAft>
                          <a:spcPts val="0"/>
                        </a:spcAft>
                      </a:pPr>
                      <a:r>
                        <a:rPr lang="en-GB" sz="1600" b="1" dirty="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600" dirty="0">
                        <a:latin typeface="+mn-lt"/>
                        <a:ea typeface="Times New Roman"/>
                        <a:cs typeface="Arial" pitchFamily="34" charset="0"/>
                      </a:endParaRPr>
                    </a:p>
                    <a:p>
                      <a:pPr marL="0" marR="0" algn="ctr">
                        <a:spcBef>
                          <a:spcPts val="0"/>
                        </a:spcBef>
                        <a:spcAft>
                          <a:spcPts val="0"/>
                        </a:spcAft>
                      </a:pPr>
                      <a:r>
                        <a:rPr lang="en-GB" sz="1600" b="1" dirty="0" smtClean="0">
                          <a:latin typeface="+mn-lt"/>
                          <a:ea typeface="Times New Roman"/>
                          <a:cs typeface="Arial" pitchFamily="34" charset="0"/>
                        </a:rPr>
                        <a:t>Migrant Fishing</a:t>
                      </a:r>
                      <a:endParaRPr lang="en-US" sz="1600" dirty="0">
                        <a:latin typeface="+mn-lt"/>
                        <a:ea typeface="Times New Roman"/>
                        <a:cs typeface="Arial" pitchFamily="34" charset="0"/>
                      </a:endParaRPr>
                    </a:p>
                    <a:p>
                      <a:pPr marL="0" marR="0" algn="ctr">
                        <a:spcBef>
                          <a:spcPts val="0"/>
                        </a:spcBef>
                        <a:spcAft>
                          <a:spcPts val="0"/>
                        </a:spcAft>
                      </a:pPr>
                      <a:r>
                        <a:rPr lang="en-GB" sz="1600" b="1" dirty="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600" dirty="0">
                        <a:latin typeface="+mn-lt"/>
                        <a:ea typeface="Times New Roman"/>
                        <a:cs typeface="Arial" pitchFamily="34" charset="0"/>
                      </a:endParaRPr>
                    </a:p>
                    <a:p>
                      <a:pPr marL="0" marR="0" algn="ctr">
                        <a:spcBef>
                          <a:spcPts val="0"/>
                        </a:spcBef>
                        <a:spcAft>
                          <a:spcPts val="0"/>
                        </a:spcAft>
                      </a:pPr>
                      <a:r>
                        <a:rPr lang="en-GB" sz="1600" b="1" dirty="0" smtClean="0">
                          <a:latin typeface="+mn-lt"/>
                          <a:ea typeface="Times New Roman"/>
                          <a:cs typeface="Arial" pitchFamily="34" charset="0"/>
                        </a:rPr>
                        <a:t>Migrant Construction</a:t>
                      </a:r>
                      <a:endParaRPr lang="en-US" sz="1600" dirty="0">
                        <a:latin typeface="+mn-lt"/>
                        <a:ea typeface="Times New Roman"/>
                        <a:cs typeface="Arial" pitchFamily="34" charset="0"/>
                      </a:endParaRPr>
                    </a:p>
                    <a:p>
                      <a:pPr marL="0" marR="0" algn="ctr">
                        <a:spcBef>
                          <a:spcPts val="0"/>
                        </a:spcBef>
                        <a:spcAft>
                          <a:spcPts val="0"/>
                        </a:spcAft>
                      </a:pPr>
                      <a:r>
                        <a:rPr lang="en-GB" sz="1600" b="1" dirty="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600" dirty="0" smtClean="0">
                        <a:latin typeface="+mn-lt"/>
                        <a:ea typeface="Times New Roman"/>
                        <a:cs typeface="Arial" pitchFamily="34" charset="0"/>
                      </a:endParaRPr>
                    </a:p>
                    <a:p>
                      <a:pPr marL="0" marR="0" algn="ctr">
                        <a:spcBef>
                          <a:spcPts val="0"/>
                        </a:spcBef>
                        <a:spcAft>
                          <a:spcPts val="0"/>
                        </a:spcAft>
                      </a:pPr>
                      <a:r>
                        <a:rPr lang="en-US" sz="1600" dirty="0" smtClean="0">
                          <a:latin typeface="+mn-lt"/>
                          <a:ea typeface="Times New Roman"/>
                          <a:cs typeface="Arial" pitchFamily="34" charset="0"/>
                        </a:rPr>
                        <a:t>Thai Community</a:t>
                      </a:r>
                    </a:p>
                    <a:p>
                      <a:pPr marL="0" marR="0" algn="ctr">
                        <a:spcBef>
                          <a:spcPts val="0"/>
                        </a:spcBef>
                        <a:spcAft>
                          <a:spcPts val="0"/>
                        </a:spcAft>
                      </a:pPr>
                      <a:r>
                        <a:rPr lang="en-US" sz="1600" dirty="0" smtClean="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600" dirty="0">
                        <a:latin typeface="+mn-lt"/>
                        <a:ea typeface="Times New Roman"/>
                        <a:cs typeface="Arial" pitchFamily="34" charset="0"/>
                      </a:endParaRPr>
                    </a:p>
                    <a:p>
                      <a:pPr marL="0" marR="0" algn="ctr">
                        <a:spcBef>
                          <a:spcPts val="0"/>
                        </a:spcBef>
                        <a:spcAft>
                          <a:spcPts val="0"/>
                        </a:spcAft>
                      </a:pPr>
                      <a:endParaRPr lang="en-GB" sz="1600" b="1" dirty="0" smtClean="0">
                        <a:latin typeface="+mn-lt"/>
                        <a:ea typeface="Times New Roman"/>
                        <a:cs typeface="Arial" pitchFamily="34" charset="0"/>
                      </a:endParaRPr>
                    </a:p>
                    <a:p>
                      <a:pPr marL="0" marR="0" algn="ctr">
                        <a:spcBef>
                          <a:spcPts val="0"/>
                        </a:spcBef>
                        <a:spcAft>
                          <a:spcPts val="0"/>
                        </a:spcAft>
                      </a:pPr>
                      <a:r>
                        <a:rPr lang="en-GB" sz="1600" b="1" dirty="0" smtClean="0">
                          <a:latin typeface="+mn-lt"/>
                          <a:ea typeface="Times New Roman"/>
                          <a:cs typeface="Arial" pitchFamily="34" charset="0"/>
                        </a:rPr>
                        <a:t>Total</a:t>
                      </a:r>
                      <a:endParaRPr lang="en-US" sz="1600" dirty="0">
                        <a:latin typeface="+mn-lt"/>
                        <a:ea typeface="Times New Roman"/>
                        <a:cs typeface="Arial" pitchFamily="34" charset="0"/>
                      </a:endParaRPr>
                    </a:p>
                    <a:p>
                      <a:pPr marL="0" marR="0" algn="ctr">
                        <a:spcBef>
                          <a:spcPts val="0"/>
                        </a:spcBef>
                        <a:spcAft>
                          <a:spcPts val="0"/>
                        </a:spcAft>
                      </a:pPr>
                      <a:r>
                        <a:rPr lang="en-GB" sz="1600" b="1" dirty="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r>
              <a:tr h="381000">
                <a:tc>
                  <a:txBody>
                    <a:bodyPr/>
                    <a:lstStyle/>
                    <a:p>
                      <a:pPr marL="0" marR="0" algn="just">
                        <a:spcBef>
                          <a:spcPts val="0"/>
                        </a:spcBef>
                        <a:spcAft>
                          <a:spcPts val="0"/>
                        </a:spcAft>
                      </a:pPr>
                      <a:r>
                        <a:rPr lang="en-GB" sz="1600" b="1" dirty="0">
                          <a:latin typeface="+mn-lt"/>
                          <a:ea typeface="Times New Roman"/>
                          <a:cs typeface="Arial" pitchFamily="34" charset="0"/>
                        </a:rPr>
                        <a:t>High</a:t>
                      </a:r>
                      <a:endParaRPr lang="en-US" sz="1600" dirty="0">
                        <a:latin typeface="+mn-lt"/>
                        <a:ea typeface="Times New Roman"/>
                        <a:cs typeface="Arial" pitchFamily="34" charset="0"/>
                      </a:endParaRPr>
                    </a:p>
                  </a:txBody>
                  <a:tcPr marL="68580" marR="68580" marT="0" marB="0"/>
                </a:tc>
                <a:tc>
                  <a:txBody>
                    <a:bodyPr/>
                    <a:lstStyle/>
                    <a:p>
                      <a:pPr algn="ctr"/>
                      <a:r>
                        <a:rPr lang="en-GB" sz="1600" dirty="0" smtClean="0">
                          <a:latin typeface="+mn-lt"/>
                        </a:rPr>
                        <a:t>39</a:t>
                      </a:r>
                      <a:endParaRPr lang="en-GB" sz="1600" dirty="0">
                        <a:latin typeface="+mn-lt"/>
                      </a:endParaRPr>
                    </a:p>
                  </a:txBody>
                  <a:tcPr marL="68580" marR="68580" marT="0" marB="0"/>
                </a:tc>
                <a:tc>
                  <a:txBody>
                    <a:bodyPr/>
                    <a:lstStyle/>
                    <a:p>
                      <a:pPr algn="ctr"/>
                      <a:r>
                        <a:rPr lang="en-GB" sz="1600" dirty="0" smtClean="0">
                          <a:latin typeface="+mn-lt"/>
                        </a:rPr>
                        <a:t>10</a:t>
                      </a:r>
                      <a:endParaRPr lang="en-GB" sz="1600" dirty="0">
                        <a:latin typeface="+mn-lt"/>
                      </a:endParaRPr>
                    </a:p>
                  </a:txBody>
                  <a:tcPr marL="68580" marR="68580" marT="0" marB="0"/>
                </a:tc>
                <a:tc>
                  <a:txBody>
                    <a:bodyPr/>
                    <a:lstStyle/>
                    <a:p>
                      <a:pPr algn="ctr"/>
                      <a:r>
                        <a:rPr lang="en-GB" sz="1600" dirty="0" smtClean="0">
                          <a:latin typeface="+mn-lt"/>
                        </a:rPr>
                        <a:t>100</a:t>
                      </a:r>
                      <a:endParaRPr lang="en-GB" sz="1600" dirty="0">
                        <a:latin typeface="+mn-lt"/>
                      </a:endParaRPr>
                    </a:p>
                  </a:txBody>
                  <a:tcPr marL="68580" marR="68580" marT="0" marB="0"/>
                </a:tc>
                <a:tc>
                  <a:txBody>
                    <a:bodyPr/>
                    <a:lstStyle/>
                    <a:p>
                      <a:pPr marL="0" marR="0" algn="ctr">
                        <a:spcBef>
                          <a:spcPts val="0"/>
                        </a:spcBef>
                        <a:spcAft>
                          <a:spcPts val="0"/>
                        </a:spcAft>
                      </a:pPr>
                      <a:r>
                        <a:rPr lang="en-US" sz="1600" smtClean="0">
                          <a:latin typeface="+mn-lt"/>
                          <a:ea typeface="Times New Roman"/>
                          <a:cs typeface="Arial" pitchFamily="34" charset="0"/>
                        </a:rPr>
                        <a:t>200</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349</a:t>
                      </a:r>
                      <a:endParaRPr lang="en-US" sz="1600" dirty="0">
                        <a:latin typeface="+mn-lt"/>
                        <a:ea typeface="Times New Roman"/>
                        <a:cs typeface="Arial" pitchFamily="34" charset="0"/>
                      </a:endParaRPr>
                    </a:p>
                  </a:txBody>
                  <a:tcPr marL="68580" marR="68580" marT="0" marB="0"/>
                </a:tc>
              </a:tr>
              <a:tr h="381000">
                <a:tc>
                  <a:txBody>
                    <a:bodyPr/>
                    <a:lstStyle/>
                    <a:p>
                      <a:pPr marL="0" marR="0" algn="just">
                        <a:spcBef>
                          <a:spcPts val="0"/>
                        </a:spcBef>
                        <a:spcAft>
                          <a:spcPts val="0"/>
                        </a:spcAft>
                      </a:pPr>
                      <a:r>
                        <a:rPr lang="en-GB" sz="1600" b="1" dirty="0">
                          <a:latin typeface="+mn-lt"/>
                          <a:ea typeface="Times New Roman"/>
                          <a:cs typeface="Arial" pitchFamily="34" charset="0"/>
                        </a:rPr>
                        <a:t>Moderate</a:t>
                      </a:r>
                      <a:endParaRPr lang="en-US" sz="1600" dirty="0">
                        <a:latin typeface="+mn-lt"/>
                        <a:ea typeface="Times New Roman"/>
                        <a:cs typeface="Arial" pitchFamily="34" charset="0"/>
                      </a:endParaRPr>
                    </a:p>
                  </a:txBody>
                  <a:tcPr marL="68580" marR="68580" marT="0" marB="0"/>
                </a:tc>
                <a:tc>
                  <a:txBody>
                    <a:bodyPr/>
                    <a:lstStyle/>
                    <a:p>
                      <a:pPr algn="ctr"/>
                      <a:r>
                        <a:rPr lang="en-GB" sz="1600" dirty="0" smtClean="0">
                          <a:latin typeface="+mn-lt"/>
                        </a:rPr>
                        <a:t>50</a:t>
                      </a:r>
                      <a:endParaRPr lang="en-GB" sz="1600" dirty="0">
                        <a:latin typeface="+mn-lt"/>
                      </a:endParaRPr>
                    </a:p>
                  </a:txBody>
                  <a:tcPr marL="68580" marR="68580" marT="0" marB="0"/>
                </a:tc>
                <a:tc>
                  <a:txBody>
                    <a:bodyPr/>
                    <a:lstStyle/>
                    <a:p>
                      <a:pPr algn="ctr"/>
                      <a:r>
                        <a:rPr lang="en-GB" sz="1600" dirty="0" smtClean="0">
                          <a:latin typeface="+mn-lt"/>
                        </a:rPr>
                        <a:t>45</a:t>
                      </a:r>
                      <a:endParaRPr lang="en-GB" sz="1600" dirty="0">
                        <a:latin typeface="+mn-lt"/>
                      </a:endParaRPr>
                    </a:p>
                  </a:txBody>
                  <a:tcPr marL="68580" marR="68580" marT="0" marB="0"/>
                </a:tc>
                <a:tc>
                  <a:txBody>
                    <a:bodyPr/>
                    <a:lstStyle/>
                    <a:p>
                      <a:pPr algn="ctr"/>
                      <a:r>
                        <a:rPr lang="en-GB" sz="1600" dirty="0" smtClean="0">
                          <a:latin typeface="+mn-lt"/>
                        </a:rPr>
                        <a:t>50</a:t>
                      </a:r>
                      <a:endParaRPr lang="en-GB" sz="1600" dirty="0">
                        <a:latin typeface="+mn-lt"/>
                      </a:endParaRPr>
                    </a:p>
                  </a:txBody>
                  <a:tcPr marL="68580" marR="68580" marT="0" marB="0"/>
                </a:tc>
                <a:tc>
                  <a:txBody>
                    <a:bodyPr/>
                    <a:lstStyle/>
                    <a:p>
                      <a:pPr marL="0" marR="0" algn="ctr">
                        <a:spcBef>
                          <a:spcPts val="0"/>
                        </a:spcBef>
                        <a:spcAft>
                          <a:spcPts val="0"/>
                        </a:spcAft>
                      </a:pPr>
                      <a:r>
                        <a:rPr lang="en-US" sz="1600" dirty="0" smtClean="0">
                          <a:latin typeface="+mn-lt"/>
                          <a:ea typeface="Times New Roman"/>
                          <a:cs typeface="Arial" pitchFamily="34" charset="0"/>
                        </a:rPr>
                        <a:t>100</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245</a:t>
                      </a:r>
                      <a:endParaRPr lang="en-US" sz="1600" dirty="0">
                        <a:latin typeface="+mn-lt"/>
                        <a:ea typeface="Times New Roman"/>
                        <a:cs typeface="Arial" pitchFamily="34" charset="0"/>
                      </a:endParaRPr>
                    </a:p>
                  </a:txBody>
                  <a:tcPr marL="68580" marR="68580" marT="0" marB="0"/>
                </a:tc>
              </a:tr>
              <a:tr h="381000">
                <a:tc>
                  <a:txBody>
                    <a:bodyPr/>
                    <a:lstStyle/>
                    <a:p>
                      <a:pPr marL="0" marR="0" algn="just">
                        <a:spcBef>
                          <a:spcPts val="0"/>
                        </a:spcBef>
                        <a:spcAft>
                          <a:spcPts val="0"/>
                        </a:spcAft>
                      </a:pPr>
                      <a:r>
                        <a:rPr lang="en-GB" sz="1600" b="1">
                          <a:latin typeface="+mn-lt"/>
                          <a:ea typeface="Times New Roman"/>
                          <a:cs typeface="Arial" pitchFamily="34" charset="0"/>
                        </a:rPr>
                        <a:t>Low</a:t>
                      </a:r>
                      <a:endParaRPr lang="en-US" sz="1600">
                        <a:latin typeface="+mn-lt"/>
                        <a:ea typeface="Times New Roman"/>
                        <a:cs typeface="Arial" pitchFamily="34" charset="0"/>
                      </a:endParaRPr>
                    </a:p>
                  </a:txBody>
                  <a:tcPr marL="68580" marR="68580" marT="0" marB="0"/>
                </a:tc>
                <a:tc>
                  <a:txBody>
                    <a:bodyPr/>
                    <a:lstStyle/>
                    <a:p>
                      <a:pPr algn="ctr"/>
                      <a:r>
                        <a:rPr lang="en-GB" sz="1600" dirty="0" smtClean="0">
                          <a:latin typeface="+mn-lt"/>
                        </a:rPr>
                        <a:t>11</a:t>
                      </a:r>
                      <a:endParaRPr lang="en-GB" sz="1600" dirty="0">
                        <a:latin typeface="+mn-lt"/>
                      </a:endParaRPr>
                    </a:p>
                  </a:txBody>
                  <a:tcPr marL="68580" marR="68580" marT="0" marB="0"/>
                </a:tc>
                <a:tc>
                  <a:txBody>
                    <a:bodyPr/>
                    <a:lstStyle/>
                    <a:p>
                      <a:pPr algn="ctr"/>
                      <a:r>
                        <a:rPr lang="en-GB" sz="1600" dirty="0" smtClean="0">
                          <a:latin typeface="+mn-lt"/>
                        </a:rPr>
                        <a:t>45</a:t>
                      </a:r>
                      <a:endParaRPr lang="en-GB" sz="1600" dirty="0">
                        <a:latin typeface="+mn-lt"/>
                      </a:endParaRPr>
                    </a:p>
                  </a:txBody>
                  <a:tcPr marL="68580" marR="68580" marT="0" marB="0"/>
                </a:tc>
                <a:tc>
                  <a:txBody>
                    <a:bodyPr/>
                    <a:lstStyle/>
                    <a:p>
                      <a:pPr algn="ctr"/>
                      <a:r>
                        <a:rPr lang="en-GB" sz="1600" dirty="0" smtClean="0">
                          <a:latin typeface="+mn-lt"/>
                        </a:rPr>
                        <a:t>50</a:t>
                      </a:r>
                      <a:endParaRPr lang="en-GB" sz="1600" dirty="0">
                        <a:latin typeface="+mn-lt"/>
                      </a:endParaRPr>
                    </a:p>
                  </a:txBody>
                  <a:tcPr marL="68580" marR="68580" marT="0" marB="0"/>
                </a:tc>
                <a:tc>
                  <a:txBody>
                    <a:bodyPr/>
                    <a:lstStyle/>
                    <a:p>
                      <a:pPr marL="0" marR="0" algn="ctr">
                        <a:spcBef>
                          <a:spcPts val="0"/>
                        </a:spcBef>
                        <a:spcAft>
                          <a:spcPts val="0"/>
                        </a:spcAft>
                      </a:pPr>
                      <a:r>
                        <a:rPr lang="en-US" sz="1600" dirty="0" smtClean="0">
                          <a:latin typeface="+mn-lt"/>
                          <a:ea typeface="Times New Roman"/>
                          <a:cs typeface="Arial" pitchFamily="34" charset="0"/>
                        </a:rPr>
                        <a:t>100</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206</a:t>
                      </a:r>
                      <a:endParaRPr lang="en-US" sz="1600" dirty="0">
                        <a:latin typeface="+mn-lt"/>
                        <a:ea typeface="Times New Roman"/>
                        <a:cs typeface="Arial" pitchFamily="34" charset="0"/>
                      </a:endParaRPr>
                    </a:p>
                  </a:txBody>
                  <a:tcPr marL="68580" marR="68580" marT="0" marB="0"/>
                </a:tc>
              </a:tr>
              <a:tr h="381000">
                <a:tc>
                  <a:txBody>
                    <a:bodyPr/>
                    <a:lstStyle/>
                    <a:p>
                      <a:pPr marL="0" marR="0" algn="just">
                        <a:spcBef>
                          <a:spcPts val="0"/>
                        </a:spcBef>
                        <a:spcAft>
                          <a:spcPts val="0"/>
                        </a:spcAft>
                      </a:pPr>
                      <a:r>
                        <a:rPr lang="en-GB" sz="1600" b="1">
                          <a:latin typeface="+mn-lt"/>
                          <a:ea typeface="Times New Roman"/>
                          <a:cs typeface="Arial" pitchFamily="34" charset="0"/>
                        </a:rPr>
                        <a:t>Total</a:t>
                      </a:r>
                      <a:endParaRPr lang="en-US" sz="1600">
                        <a:latin typeface="+mn-lt"/>
                        <a:ea typeface="Times New Roman"/>
                        <a:cs typeface="Arial" pitchFamily="34" charset="0"/>
                      </a:endParaRPr>
                    </a:p>
                  </a:txBody>
                  <a:tcPr marL="68580" marR="68580" marT="0" marB="0"/>
                </a:tc>
                <a:tc>
                  <a:txBody>
                    <a:bodyPr/>
                    <a:lstStyle/>
                    <a:p>
                      <a:pPr algn="ctr"/>
                      <a:r>
                        <a:rPr lang="en-GB" sz="1600" dirty="0" smtClean="0">
                          <a:latin typeface="+mn-lt"/>
                        </a:rPr>
                        <a:t>100</a:t>
                      </a:r>
                      <a:endParaRPr lang="en-GB" sz="1600" dirty="0">
                        <a:latin typeface="+mn-lt"/>
                      </a:endParaRPr>
                    </a:p>
                  </a:txBody>
                  <a:tcPr marL="68580" marR="68580" marT="0" marB="0"/>
                </a:tc>
                <a:tc>
                  <a:txBody>
                    <a:bodyPr/>
                    <a:lstStyle/>
                    <a:p>
                      <a:pPr algn="ctr"/>
                      <a:r>
                        <a:rPr lang="en-GB" sz="1600" dirty="0" smtClean="0">
                          <a:latin typeface="+mn-lt"/>
                        </a:rPr>
                        <a:t>100</a:t>
                      </a:r>
                      <a:endParaRPr lang="en-GB" sz="1600" dirty="0">
                        <a:latin typeface="+mn-lt"/>
                      </a:endParaRPr>
                    </a:p>
                  </a:txBody>
                  <a:tcPr marL="68580" marR="68580" marT="0" marB="0"/>
                </a:tc>
                <a:tc>
                  <a:txBody>
                    <a:bodyPr/>
                    <a:lstStyle/>
                    <a:p>
                      <a:pPr algn="ctr"/>
                      <a:r>
                        <a:rPr lang="en-GB" sz="1600" dirty="0" smtClean="0">
                          <a:latin typeface="+mn-lt"/>
                        </a:rPr>
                        <a:t>200</a:t>
                      </a:r>
                      <a:endParaRPr lang="en-GB" sz="1600" dirty="0">
                        <a:latin typeface="+mn-lt"/>
                      </a:endParaRPr>
                    </a:p>
                  </a:txBody>
                  <a:tcPr marL="68580" marR="68580" marT="0" marB="0"/>
                </a:tc>
                <a:tc>
                  <a:txBody>
                    <a:bodyPr/>
                    <a:lstStyle/>
                    <a:p>
                      <a:pPr marL="0" marR="0" algn="ctr">
                        <a:spcBef>
                          <a:spcPts val="0"/>
                        </a:spcBef>
                        <a:spcAft>
                          <a:spcPts val="0"/>
                        </a:spcAft>
                      </a:pPr>
                      <a:r>
                        <a:rPr lang="en-US" sz="1600" b="1" dirty="0" smtClean="0">
                          <a:latin typeface="+mn-lt"/>
                          <a:ea typeface="Times New Roman"/>
                          <a:cs typeface="Arial" pitchFamily="34" charset="0"/>
                        </a:rPr>
                        <a:t>400</a:t>
                      </a:r>
                      <a:endParaRPr lang="en-US" sz="1600" b="1"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800</a:t>
                      </a:r>
                      <a:endParaRPr lang="en-US" sz="1600" dirty="0">
                        <a:latin typeface="+mn-lt"/>
                        <a:ea typeface="Times New Roman"/>
                        <a:cs typeface="Arial" pitchFamily="34" charset="0"/>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a:xfrm>
            <a:off x="457200" y="1295403"/>
            <a:ext cx="8229600" cy="3962398"/>
          </a:xfrm>
        </p:spPr>
        <p:txBody>
          <a:bodyPr>
            <a:normAutofit fontScale="92500" lnSpcReduction="20000"/>
          </a:bodyPr>
          <a:lstStyle/>
          <a:p>
            <a:pPr>
              <a:lnSpc>
                <a:spcPct val="110000"/>
              </a:lnSpc>
              <a:spcBef>
                <a:spcPct val="40000"/>
              </a:spcBef>
            </a:pPr>
            <a:r>
              <a:rPr lang="en-US" sz="2000" dirty="0" smtClean="0"/>
              <a:t>Summary &amp; Recommendations</a:t>
            </a:r>
          </a:p>
          <a:p>
            <a:pPr>
              <a:lnSpc>
                <a:spcPct val="110000"/>
              </a:lnSpc>
              <a:spcBef>
                <a:spcPct val="40000"/>
              </a:spcBef>
            </a:pPr>
            <a:r>
              <a:rPr lang="en-US" sz="2000" dirty="0" smtClean="0"/>
              <a:t>Lessons Learned</a:t>
            </a:r>
          </a:p>
          <a:p>
            <a:pPr>
              <a:lnSpc>
                <a:spcPct val="110000"/>
              </a:lnSpc>
              <a:spcBef>
                <a:spcPct val="40000"/>
              </a:spcBef>
            </a:pPr>
            <a:r>
              <a:rPr lang="en-US" sz="2000" dirty="0" smtClean="0"/>
              <a:t>Background &amp; Objectives</a:t>
            </a:r>
          </a:p>
          <a:p>
            <a:pPr>
              <a:lnSpc>
                <a:spcPct val="110000"/>
              </a:lnSpc>
              <a:spcBef>
                <a:spcPct val="40000"/>
              </a:spcBef>
            </a:pPr>
            <a:r>
              <a:rPr lang="en-US" sz="2000" dirty="0" smtClean="0"/>
              <a:t>Methodology</a:t>
            </a:r>
          </a:p>
          <a:p>
            <a:pPr>
              <a:lnSpc>
                <a:spcPct val="110000"/>
              </a:lnSpc>
              <a:spcBef>
                <a:spcPct val="40000"/>
              </a:spcBef>
            </a:pPr>
            <a:r>
              <a:rPr lang="en-US" sz="2000" dirty="0" smtClean="0"/>
              <a:t>Key Segment Profiles</a:t>
            </a:r>
          </a:p>
          <a:p>
            <a:pPr>
              <a:lnSpc>
                <a:spcPct val="110000"/>
              </a:lnSpc>
              <a:spcBef>
                <a:spcPct val="40000"/>
              </a:spcBef>
            </a:pPr>
            <a:r>
              <a:rPr lang="en-US" sz="2000" dirty="0" smtClean="0"/>
              <a:t>Knowledge About Influenza Like Illnesses</a:t>
            </a:r>
          </a:p>
          <a:p>
            <a:pPr>
              <a:lnSpc>
                <a:spcPct val="110000"/>
              </a:lnSpc>
              <a:spcBef>
                <a:spcPct val="40000"/>
              </a:spcBef>
            </a:pPr>
            <a:r>
              <a:rPr lang="en-US" sz="2000" dirty="0" smtClean="0"/>
              <a:t>Preventative Behavior</a:t>
            </a:r>
          </a:p>
          <a:p>
            <a:pPr>
              <a:lnSpc>
                <a:spcPct val="110000"/>
              </a:lnSpc>
              <a:spcBef>
                <a:spcPct val="40000"/>
              </a:spcBef>
            </a:pPr>
            <a:r>
              <a:rPr lang="en-US" sz="2000" dirty="0" smtClean="0"/>
              <a:t>Health Seeking Behavior</a:t>
            </a:r>
          </a:p>
          <a:p>
            <a:pPr>
              <a:lnSpc>
                <a:spcPct val="110000"/>
              </a:lnSpc>
              <a:spcBef>
                <a:spcPct val="40000"/>
              </a:spcBef>
            </a:pPr>
            <a:r>
              <a:rPr lang="en-US" sz="2000" dirty="0" smtClean="0"/>
              <a:t>Media Penetration &amp; Usage</a:t>
            </a:r>
          </a:p>
          <a:p>
            <a:pPr>
              <a:lnSpc>
                <a:spcPct val="110000"/>
              </a:lnSpc>
              <a:spcBef>
                <a:spcPct val="40000"/>
              </a:spcBef>
            </a:pPr>
            <a:r>
              <a:rPr lang="en-US" sz="2000" dirty="0" smtClean="0"/>
              <a:t>Appendix: Profiles of Migrant Camps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066800"/>
            <a:ext cx="8001000" cy="5334000"/>
          </a:xfrm>
        </p:spPr>
        <p:txBody>
          <a:bodyPr>
            <a:normAutofit/>
          </a:bodyPr>
          <a:lstStyle/>
          <a:p>
            <a:pPr algn="just"/>
            <a:r>
              <a:rPr lang="en-GB" sz="1400" dirty="0" smtClean="0"/>
              <a:t>The 15 migrant camps  included were selected to obtain a good spread across industry as well as risk zone for malaria transmission. Locations were identified in cooperation with the Malaria Unit and Kenan Institute. A good spread across both Burmese and Mon migrants was achieved.</a:t>
            </a:r>
          </a:p>
        </p:txBody>
      </p:sp>
      <p:sp>
        <p:nvSpPr>
          <p:cNvPr id="2" name="Title 1"/>
          <p:cNvSpPr>
            <a:spLocks noGrp="1"/>
          </p:cNvSpPr>
          <p:nvPr>
            <p:ph type="title"/>
          </p:nvPr>
        </p:nvSpPr>
        <p:spPr/>
        <p:txBody>
          <a:bodyPr/>
          <a:lstStyle/>
          <a:p>
            <a:r>
              <a:rPr lang="en-GB" dirty="0" smtClean="0"/>
              <a:t>Migrant Camp Distribution</a:t>
            </a:r>
            <a:endParaRPr lang="en-GB" dirty="0"/>
          </a:p>
        </p:txBody>
      </p:sp>
      <p:graphicFrame>
        <p:nvGraphicFramePr>
          <p:cNvPr id="6" name="Table 5"/>
          <p:cNvGraphicFramePr>
            <a:graphicFrameLocks noGrp="1"/>
          </p:cNvGraphicFramePr>
          <p:nvPr/>
        </p:nvGraphicFramePr>
        <p:xfrm>
          <a:off x="914400" y="1905003"/>
          <a:ext cx="7467600" cy="4343396"/>
        </p:xfrm>
        <a:graphic>
          <a:graphicData uri="http://schemas.openxmlformats.org/drawingml/2006/table">
            <a:tbl>
              <a:tblPr firstRow="1" bandRow="1">
                <a:tableStyleId>{5C22544A-7EE6-4342-B048-85BDC9FD1C3A}</a:tableStyleId>
              </a:tblPr>
              <a:tblGrid>
                <a:gridCol w="466725"/>
                <a:gridCol w="2644774"/>
                <a:gridCol w="622300"/>
                <a:gridCol w="1166812"/>
                <a:gridCol w="933450"/>
                <a:gridCol w="855662"/>
                <a:gridCol w="777877"/>
              </a:tblGrid>
              <a:tr h="464180">
                <a:tc>
                  <a:txBody>
                    <a:bodyPr/>
                    <a:lstStyle/>
                    <a:p>
                      <a:pPr marL="0" marR="0" algn="ctr">
                        <a:spcBef>
                          <a:spcPts val="0"/>
                        </a:spcBef>
                        <a:spcAft>
                          <a:spcPts val="0"/>
                        </a:spcAft>
                      </a:pPr>
                      <a:r>
                        <a:rPr lang="en-GB" sz="1400" b="1" dirty="0" smtClean="0">
                          <a:latin typeface="Arial" pitchFamily="34" charset="0"/>
                          <a:ea typeface="Times New Roman"/>
                          <a:cs typeface="Arial" pitchFamily="34" charset="0"/>
                        </a:rPr>
                        <a:t>No.</a:t>
                      </a:r>
                      <a:endParaRPr lang="en-US" sz="14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Camp</a:t>
                      </a:r>
                      <a:endParaRPr lang="en-US" sz="14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Risk Zone</a:t>
                      </a:r>
                      <a:endParaRPr lang="en-US" sz="14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Industry</a:t>
                      </a:r>
                      <a:endParaRPr lang="en-US" sz="14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Burmese</a:t>
                      </a:r>
                    </a:p>
                  </a:txBody>
                  <a:tcPr marL="68580" marR="68580" marT="0" marB="0"/>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Mon</a:t>
                      </a:r>
                    </a:p>
                  </a:txBody>
                  <a:tcPr marL="68580" marR="68580" marT="0" marB="0"/>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Total</a:t>
                      </a:r>
                    </a:p>
                  </a:txBody>
                  <a:tcPr marL="68580" marR="68580" marT="0" marB="0"/>
                </a:tc>
              </a:tr>
              <a:tr h="242451">
                <a:tc>
                  <a:txBody>
                    <a:bodyPr/>
                    <a:lstStyle/>
                    <a:p>
                      <a:pPr algn="ctr" fontAlgn="b"/>
                      <a:r>
                        <a:rPr lang="en-US" sz="1400" b="0" i="0" u="none" strike="noStrike" dirty="0">
                          <a:solidFill>
                            <a:srgbClr val="000000"/>
                          </a:solidFill>
                          <a:latin typeface="Calibri"/>
                        </a:rPr>
                        <a:t>1</a:t>
                      </a:r>
                    </a:p>
                  </a:txBody>
                  <a:tcPr marL="9525" marR="9525" marT="9525" marB="0" anchor="b"/>
                </a:tc>
                <a:tc>
                  <a:txBody>
                    <a:bodyPr/>
                    <a:lstStyle/>
                    <a:p>
                      <a:pPr algn="l" fontAlgn="b"/>
                      <a:r>
                        <a:rPr lang="en-US" sz="1400" b="0" i="0" u="none" strike="noStrike" dirty="0" err="1" smtClean="0">
                          <a:solidFill>
                            <a:srgbClr val="000000"/>
                          </a:solidFill>
                          <a:latin typeface="Calibri"/>
                        </a:rPr>
                        <a:t>Klong</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Pak Bang</a:t>
                      </a:r>
                    </a:p>
                  </a:txBody>
                  <a:tcPr marL="9525" marR="9525" marT="9525" marB="0" anchor="b"/>
                </a:tc>
                <a:tc>
                  <a:txBody>
                    <a:bodyPr/>
                    <a:lstStyle/>
                    <a:p>
                      <a:pPr algn="l" fontAlgn="b"/>
                      <a:r>
                        <a:rPr lang="en-US" sz="1400" b="0" i="0" u="none" strike="noStrike" dirty="0">
                          <a:solidFill>
                            <a:srgbClr val="000000"/>
                          </a:solidFill>
                          <a:latin typeface="Calibri"/>
                        </a:rPr>
                        <a:t>High</a:t>
                      </a:r>
                    </a:p>
                  </a:txBody>
                  <a:tcPr marL="9525" marR="9525" marT="9525" marB="0" anchor="b"/>
                </a:tc>
                <a:tc>
                  <a:txBody>
                    <a:bodyPr/>
                    <a:lstStyle/>
                    <a:p>
                      <a:pPr algn="l" fontAlgn="b"/>
                      <a:r>
                        <a:rPr lang="en-US" sz="1400" b="0" i="0" u="none" strike="noStrike">
                          <a:solidFill>
                            <a:srgbClr val="000000"/>
                          </a:solidFill>
                          <a:latin typeface="Calibri"/>
                        </a:rPr>
                        <a:t>Fishing</a:t>
                      </a:r>
                    </a:p>
                  </a:txBody>
                  <a:tcPr marL="9525" marR="9525" marT="9525" marB="0" anchor="b"/>
                </a:tc>
                <a:tc>
                  <a:txBody>
                    <a:bodyPr/>
                    <a:lstStyle/>
                    <a:p>
                      <a:pPr algn="r" fontAlgn="b"/>
                      <a:r>
                        <a:rPr lang="en-US" sz="1400" b="0" i="0" u="none" strike="noStrike" dirty="0">
                          <a:solidFill>
                            <a:srgbClr val="000000"/>
                          </a:solidFill>
                          <a:latin typeface="Calibri"/>
                        </a:rPr>
                        <a:t>10</a:t>
                      </a:r>
                    </a:p>
                  </a:txBody>
                  <a:tcPr marL="9525" marR="9525" marT="9525" marB="0" anchor="b"/>
                </a:tc>
                <a:tc>
                  <a:txBody>
                    <a:bodyPr/>
                    <a:lstStyle/>
                    <a:p>
                      <a:pPr algn="r"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0</a:t>
                      </a:r>
                      <a:endParaRPr lang="en-US" sz="1400" b="0" i="0" u="none" strike="noStrike" dirty="0">
                        <a:solidFill>
                          <a:srgbClr val="000000"/>
                        </a:solidFill>
                        <a:latin typeface="Calibri"/>
                      </a:endParaRPr>
                    </a:p>
                  </a:txBody>
                  <a:tcPr marL="9525" marR="9525" marT="9525" marB="0" anchor="b"/>
                </a:tc>
                <a:tc>
                  <a:txBody>
                    <a:bodyPr/>
                    <a:lstStyle/>
                    <a:p>
                      <a:pPr algn="r" fontAlgn="b"/>
                      <a:r>
                        <a:rPr lang="en-US" sz="1400" b="1" i="0" u="none" strike="noStrike">
                          <a:solidFill>
                            <a:srgbClr val="000000"/>
                          </a:solidFill>
                          <a:latin typeface="Calibri"/>
                        </a:rPr>
                        <a:t>10</a:t>
                      </a:r>
                    </a:p>
                  </a:txBody>
                  <a:tcPr marL="9525" marR="9525" marT="9525" marB="0" anchor="b"/>
                </a:tc>
              </a:tr>
              <a:tr h="242451">
                <a:tc>
                  <a:txBody>
                    <a:bodyPr/>
                    <a:lstStyle/>
                    <a:p>
                      <a:pPr algn="ctr" fontAlgn="b"/>
                      <a:r>
                        <a:rPr lang="en-US" sz="1400" b="0" i="0" u="none" strike="noStrike" dirty="0" smtClean="0">
                          <a:solidFill>
                            <a:srgbClr val="000000"/>
                          </a:solidFill>
                          <a:latin typeface="Calibri"/>
                        </a:rPr>
                        <a:t>2</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err="1" smtClean="0">
                          <a:solidFill>
                            <a:srgbClr val="000000"/>
                          </a:solidFill>
                          <a:latin typeface="Calibri"/>
                        </a:rPr>
                        <a:t>Koh</a:t>
                      </a:r>
                      <a:r>
                        <a:rPr lang="en-US" sz="1400" b="0" i="0" u="none" strike="noStrike" dirty="0" smtClean="0">
                          <a:solidFill>
                            <a:srgbClr val="000000"/>
                          </a:solidFill>
                          <a:latin typeface="Calibri"/>
                        </a:rPr>
                        <a:t> </a:t>
                      </a:r>
                      <a:r>
                        <a:rPr lang="en-US" sz="1400" b="0" i="0" u="none" strike="noStrike" dirty="0" err="1">
                          <a:solidFill>
                            <a:srgbClr val="000000"/>
                          </a:solidFill>
                          <a:latin typeface="Calibri"/>
                        </a:rPr>
                        <a:t>Sirey</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Mod</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Fishing</a:t>
                      </a:r>
                    </a:p>
                  </a:txBody>
                  <a:tcPr marL="9525" marR="9525" marT="9525" marB="0" anchor="b"/>
                </a:tc>
                <a:tc>
                  <a:txBody>
                    <a:bodyPr/>
                    <a:lstStyle/>
                    <a:p>
                      <a:pPr algn="r" fontAlgn="b"/>
                      <a:r>
                        <a:rPr lang="en-US" sz="1400" b="0" i="0" u="none" strike="noStrike" dirty="0">
                          <a:solidFill>
                            <a:srgbClr val="000000"/>
                          </a:solidFill>
                          <a:latin typeface="Calibri"/>
                        </a:rPr>
                        <a:t>20</a:t>
                      </a:r>
                    </a:p>
                  </a:txBody>
                  <a:tcPr marL="9525" marR="9525" marT="9525" marB="0" anchor="b"/>
                </a:tc>
                <a:tc>
                  <a:txBody>
                    <a:bodyPr/>
                    <a:lstStyle/>
                    <a:p>
                      <a:pPr algn="r" fontAlgn="b"/>
                      <a:r>
                        <a:rPr lang="en-US" sz="1400" b="0" i="0" u="none" strike="noStrike" dirty="0">
                          <a:solidFill>
                            <a:srgbClr val="000000"/>
                          </a:solidFill>
                          <a:latin typeface="Calibri"/>
                        </a:rPr>
                        <a:t>25</a:t>
                      </a:r>
                    </a:p>
                  </a:txBody>
                  <a:tcPr marL="9525" marR="9525" marT="9525" marB="0" anchor="b"/>
                </a:tc>
                <a:tc>
                  <a:txBody>
                    <a:bodyPr/>
                    <a:lstStyle/>
                    <a:p>
                      <a:pPr algn="r" fontAlgn="b"/>
                      <a:r>
                        <a:rPr lang="en-US" sz="1400" b="1" i="0" u="none" strike="noStrike" dirty="0">
                          <a:solidFill>
                            <a:srgbClr val="000000"/>
                          </a:solidFill>
                          <a:latin typeface="Calibri"/>
                        </a:rPr>
                        <a:t>45</a:t>
                      </a:r>
                    </a:p>
                  </a:txBody>
                  <a:tcPr marL="9525" marR="9525" marT="9525" marB="0" anchor="b"/>
                </a:tc>
              </a:tr>
              <a:tr h="242451">
                <a:tc>
                  <a:txBody>
                    <a:bodyPr/>
                    <a:lstStyle/>
                    <a:p>
                      <a:pPr algn="ctr" fontAlgn="b"/>
                      <a:r>
                        <a:rPr lang="en-US" sz="1400" b="0" i="0" u="none" strike="noStrike" dirty="0" smtClean="0">
                          <a:solidFill>
                            <a:srgbClr val="000000"/>
                          </a:solidFill>
                          <a:latin typeface="Calibri"/>
                        </a:rPr>
                        <a:t>3</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err="1">
                          <a:solidFill>
                            <a:srgbClr val="000000"/>
                          </a:solidFill>
                          <a:latin typeface="Calibri"/>
                        </a:rPr>
                        <a:t>Sapan</a:t>
                      </a:r>
                      <a:r>
                        <a:rPr lang="en-US" sz="1400" b="0" i="0" u="none" strike="noStrike" dirty="0">
                          <a:solidFill>
                            <a:srgbClr val="000000"/>
                          </a:solidFill>
                          <a:latin typeface="Calibri"/>
                        </a:rPr>
                        <a:t> </a:t>
                      </a:r>
                      <a:r>
                        <a:rPr lang="en-US" sz="1400" b="0" i="0" u="none" strike="noStrike" dirty="0" err="1">
                          <a:solidFill>
                            <a:srgbClr val="000000"/>
                          </a:solidFill>
                          <a:latin typeface="Calibri"/>
                        </a:rPr>
                        <a:t>Pramong</a:t>
                      </a:r>
                      <a:r>
                        <a:rPr lang="en-US" sz="1400" b="0" i="0" u="none" strike="noStrike" dirty="0">
                          <a:solidFill>
                            <a:srgbClr val="000000"/>
                          </a:solidFill>
                          <a:latin typeface="Calibri"/>
                        </a:rPr>
                        <a:t> / Sang </a:t>
                      </a:r>
                      <a:r>
                        <a:rPr lang="en-US" sz="1400" b="0" i="0" u="none" strike="noStrike" dirty="0" err="1">
                          <a:solidFill>
                            <a:srgbClr val="000000"/>
                          </a:solidFill>
                          <a:latin typeface="Calibri"/>
                        </a:rPr>
                        <a:t>Arun</a:t>
                      </a:r>
                      <a:r>
                        <a:rPr lang="en-US" sz="1400" b="0" i="0" u="none" strike="noStrike" dirty="0">
                          <a:solidFill>
                            <a:srgbClr val="000000"/>
                          </a:solidFill>
                          <a:latin typeface="Calibri"/>
                        </a:rPr>
                        <a:t> Pier</a:t>
                      </a:r>
                    </a:p>
                  </a:txBody>
                  <a:tcPr marL="9525" marR="9525" marT="9525" marB="0" anchor="b"/>
                </a:tc>
                <a:tc>
                  <a:txBody>
                    <a:bodyPr/>
                    <a:lstStyle/>
                    <a:p>
                      <a:pPr algn="l" fontAlgn="b"/>
                      <a:r>
                        <a:rPr lang="en-US" sz="1400" b="0" i="0" u="none" strike="noStrike" dirty="0">
                          <a:solidFill>
                            <a:srgbClr val="000000"/>
                          </a:solidFill>
                          <a:latin typeface="Calibri"/>
                        </a:rPr>
                        <a:t>Low</a:t>
                      </a:r>
                    </a:p>
                  </a:txBody>
                  <a:tcPr marL="9525" marR="9525" marT="9525" marB="0" anchor="b"/>
                </a:tc>
                <a:tc>
                  <a:txBody>
                    <a:bodyPr/>
                    <a:lstStyle/>
                    <a:p>
                      <a:pPr algn="l" fontAlgn="b"/>
                      <a:r>
                        <a:rPr lang="en-US" sz="1400" b="0" i="0" u="none" strike="noStrike" dirty="0">
                          <a:solidFill>
                            <a:srgbClr val="000000"/>
                          </a:solidFill>
                          <a:latin typeface="Calibri"/>
                        </a:rPr>
                        <a:t>Fishing</a:t>
                      </a:r>
                    </a:p>
                  </a:txBody>
                  <a:tcPr marL="9525" marR="9525" marT="9525" marB="0" anchor="b"/>
                </a:tc>
                <a:tc>
                  <a:txBody>
                    <a:bodyPr/>
                    <a:lstStyle/>
                    <a:p>
                      <a:pPr algn="r" fontAlgn="b"/>
                      <a:r>
                        <a:rPr lang="en-US" sz="1400" b="0" i="0" u="none" strike="noStrike" dirty="0">
                          <a:solidFill>
                            <a:srgbClr val="000000"/>
                          </a:solidFill>
                          <a:latin typeface="Calibri"/>
                        </a:rPr>
                        <a:t>36</a:t>
                      </a:r>
                    </a:p>
                  </a:txBody>
                  <a:tcPr marL="9525" marR="9525" marT="9525" marB="0" anchor="b"/>
                </a:tc>
                <a:tc>
                  <a:txBody>
                    <a:bodyPr/>
                    <a:lstStyle/>
                    <a:p>
                      <a:pPr algn="r" fontAlgn="b"/>
                      <a:r>
                        <a:rPr lang="en-US" sz="1400" b="0" i="0" u="none" strike="noStrike" dirty="0">
                          <a:solidFill>
                            <a:srgbClr val="000000"/>
                          </a:solidFill>
                          <a:latin typeface="Calibri"/>
                        </a:rPr>
                        <a:t>9</a:t>
                      </a:r>
                    </a:p>
                  </a:txBody>
                  <a:tcPr marL="9525" marR="9525" marT="9525" marB="0" anchor="b"/>
                </a:tc>
                <a:tc>
                  <a:txBody>
                    <a:bodyPr/>
                    <a:lstStyle/>
                    <a:p>
                      <a:pPr algn="r" fontAlgn="b"/>
                      <a:r>
                        <a:rPr lang="en-US" sz="1400" b="1" i="0" u="none" strike="noStrike" dirty="0">
                          <a:solidFill>
                            <a:srgbClr val="000000"/>
                          </a:solidFill>
                          <a:latin typeface="Calibri"/>
                        </a:rPr>
                        <a:t>45</a:t>
                      </a:r>
                    </a:p>
                  </a:txBody>
                  <a:tcPr marL="9525" marR="9525" marT="9525" marB="0" anchor="b"/>
                </a:tc>
              </a:tr>
              <a:tr h="242451">
                <a:tc>
                  <a:txBody>
                    <a:bodyPr/>
                    <a:lstStyle/>
                    <a:p>
                      <a:pPr algn="ctr" fontAlgn="b"/>
                      <a:r>
                        <a:rPr lang="en-US" sz="1400" b="0" i="0" u="none" strike="noStrike" dirty="0" smtClean="0">
                          <a:solidFill>
                            <a:srgbClr val="000000"/>
                          </a:solidFill>
                          <a:latin typeface="Calibri"/>
                        </a:rPr>
                        <a:t>4</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Nara</a:t>
                      </a:r>
                      <a:r>
                        <a:rPr lang="en-US" sz="1400" b="0" i="0" u="none" strike="noStrike" baseline="0" dirty="0" smtClean="0">
                          <a:solidFill>
                            <a:srgbClr val="000000"/>
                          </a:solidFill>
                          <a:latin typeface="Calibri"/>
                        </a:rPr>
                        <a:t> Project</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High</a:t>
                      </a:r>
                    </a:p>
                  </a:txBody>
                  <a:tcPr marL="9525" marR="9525" marT="9525" marB="0" anchor="b"/>
                </a:tc>
                <a:tc>
                  <a:txBody>
                    <a:bodyPr/>
                    <a:lstStyle/>
                    <a:p>
                      <a:pPr algn="l" fontAlgn="b"/>
                      <a:r>
                        <a:rPr lang="en-US" sz="1400" b="0" i="0" u="none" strike="noStrike">
                          <a:solidFill>
                            <a:srgbClr val="000000"/>
                          </a:solidFill>
                          <a:latin typeface="Calibri"/>
                        </a:rPr>
                        <a:t>Construction</a:t>
                      </a:r>
                    </a:p>
                  </a:txBody>
                  <a:tcPr marL="9525" marR="9525" marT="9525" marB="0" anchor="b"/>
                </a:tc>
                <a:tc>
                  <a:txBody>
                    <a:bodyPr/>
                    <a:lstStyle/>
                    <a:p>
                      <a:pPr algn="r" fontAlgn="b"/>
                      <a:r>
                        <a:rPr lang="en-US" sz="1400" b="0" i="0" u="none" strike="noStrike">
                          <a:solidFill>
                            <a:srgbClr val="000000"/>
                          </a:solidFill>
                          <a:latin typeface="Calibri"/>
                        </a:rPr>
                        <a:t>55</a:t>
                      </a:r>
                    </a:p>
                  </a:txBody>
                  <a:tcPr marL="9525" marR="9525" marT="9525" marB="0" anchor="b"/>
                </a:tc>
                <a:tc>
                  <a:txBody>
                    <a:bodyPr/>
                    <a:lstStyle/>
                    <a:p>
                      <a:pPr algn="r" fontAlgn="b"/>
                      <a:r>
                        <a:rPr lang="en-US" sz="1400" b="0" i="0" u="none" strike="noStrike" dirty="0">
                          <a:solidFill>
                            <a:srgbClr val="000000"/>
                          </a:solidFill>
                          <a:latin typeface="Calibri"/>
                        </a:rPr>
                        <a:t>21</a:t>
                      </a:r>
                    </a:p>
                  </a:txBody>
                  <a:tcPr marL="9525" marR="9525" marT="9525" marB="0" anchor="b"/>
                </a:tc>
                <a:tc>
                  <a:txBody>
                    <a:bodyPr/>
                    <a:lstStyle/>
                    <a:p>
                      <a:pPr algn="r" fontAlgn="b"/>
                      <a:r>
                        <a:rPr lang="en-US" sz="1400" b="1" i="0" u="none" strike="noStrike" dirty="0">
                          <a:solidFill>
                            <a:srgbClr val="000000"/>
                          </a:solidFill>
                          <a:latin typeface="Calibri"/>
                        </a:rPr>
                        <a:t>76</a:t>
                      </a:r>
                    </a:p>
                  </a:txBody>
                  <a:tcPr marL="9525" marR="9525" marT="9525" marB="0" anchor="b"/>
                </a:tc>
              </a:tr>
              <a:tr h="242451">
                <a:tc>
                  <a:txBody>
                    <a:bodyPr/>
                    <a:lstStyle/>
                    <a:p>
                      <a:pPr algn="ctr" fontAlgn="b"/>
                      <a:r>
                        <a:rPr lang="en-US" sz="1400" b="0" i="0" u="none" strike="noStrike" dirty="0" smtClean="0">
                          <a:solidFill>
                            <a:srgbClr val="000000"/>
                          </a:solidFill>
                          <a:latin typeface="Calibri"/>
                        </a:rPr>
                        <a:t>5</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err="1" smtClean="0">
                          <a:solidFill>
                            <a:srgbClr val="000000"/>
                          </a:solidFill>
                          <a:latin typeface="Calibri"/>
                        </a:rPr>
                        <a:t>Nai</a:t>
                      </a:r>
                      <a:r>
                        <a:rPr lang="en-US" sz="1400" b="0" i="0" u="none" strike="noStrike" baseline="0" dirty="0" smtClean="0">
                          <a:solidFill>
                            <a:srgbClr val="000000"/>
                          </a:solidFill>
                          <a:latin typeface="Calibri"/>
                        </a:rPr>
                        <a:t> </a:t>
                      </a:r>
                      <a:r>
                        <a:rPr lang="en-US" sz="1400" b="0" i="0" u="none" strike="noStrike" baseline="0" dirty="0" err="1" smtClean="0">
                          <a:solidFill>
                            <a:srgbClr val="000000"/>
                          </a:solidFill>
                          <a:latin typeface="Calibri"/>
                        </a:rPr>
                        <a:t>Somsak</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High</a:t>
                      </a:r>
                    </a:p>
                  </a:txBody>
                  <a:tcPr marL="9525" marR="9525" marT="9525" marB="0" anchor="b"/>
                </a:tc>
                <a:tc>
                  <a:txBody>
                    <a:bodyPr/>
                    <a:lstStyle/>
                    <a:p>
                      <a:pPr algn="l" fontAlgn="b"/>
                      <a:r>
                        <a:rPr lang="en-US" sz="1400" b="0" i="0" u="none" strike="noStrike" dirty="0">
                          <a:solidFill>
                            <a:srgbClr val="000000"/>
                          </a:solidFill>
                          <a:latin typeface="Calibri"/>
                        </a:rPr>
                        <a:t>Construction</a:t>
                      </a:r>
                    </a:p>
                  </a:txBody>
                  <a:tcPr marL="9525" marR="9525" marT="9525" marB="0" anchor="b"/>
                </a:tc>
                <a:tc>
                  <a:txBody>
                    <a:bodyPr/>
                    <a:lstStyle/>
                    <a:p>
                      <a:pPr algn="r" fontAlgn="b"/>
                      <a:r>
                        <a:rPr lang="en-US" sz="1400" b="0" i="0" u="none" strike="noStrike" dirty="0">
                          <a:solidFill>
                            <a:srgbClr val="000000"/>
                          </a:solidFill>
                          <a:latin typeface="Calibri"/>
                        </a:rPr>
                        <a:t>8</a:t>
                      </a:r>
                    </a:p>
                  </a:txBody>
                  <a:tcPr marL="9525" marR="9525" marT="9525" marB="0" anchor="b"/>
                </a:tc>
                <a:tc>
                  <a:txBody>
                    <a:bodyPr/>
                    <a:lstStyle/>
                    <a:p>
                      <a:pPr algn="r" fontAlgn="b"/>
                      <a:r>
                        <a:rPr lang="en-US" sz="1400" b="0" i="0" u="none" strike="noStrike" dirty="0">
                          <a:solidFill>
                            <a:srgbClr val="000000"/>
                          </a:solidFill>
                          <a:latin typeface="Calibri"/>
                        </a:rPr>
                        <a:t>16</a:t>
                      </a:r>
                    </a:p>
                  </a:txBody>
                  <a:tcPr marL="9525" marR="9525" marT="9525" marB="0" anchor="b"/>
                </a:tc>
                <a:tc>
                  <a:txBody>
                    <a:bodyPr/>
                    <a:lstStyle/>
                    <a:p>
                      <a:pPr algn="r" fontAlgn="b"/>
                      <a:r>
                        <a:rPr lang="en-US" sz="1400" b="1" i="0" u="none" strike="noStrike" dirty="0">
                          <a:solidFill>
                            <a:srgbClr val="000000"/>
                          </a:solidFill>
                          <a:latin typeface="Calibri"/>
                        </a:rPr>
                        <a:t>24</a:t>
                      </a:r>
                    </a:p>
                  </a:txBody>
                  <a:tcPr marL="9525" marR="9525" marT="9525" marB="0" anchor="b"/>
                </a:tc>
              </a:tr>
              <a:tr h="242451">
                <a:tc>
                  <a:txBody>
                    <a:bodyPr/>
                    <a:lstStyle/>
                    <a:p>
                      <a:pPr algn="ctr" fontAlgn="b"/>
                      <a:r>
                        <a:rPr lang="en-US" sz="1400" b="0" i="0" u="none" strike="noStrike" dirty="0" smtClean="0">
                          <a:solidFill>
                            <a:srgbClr val="000000"/>
                          </a:solidFill>
                          <a:latin typeface="Calibri"/>
                        </a:rPr>
                        <a:t>6</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err="1" smtClean="0">
                          <a:solidFill>
                            <a:srgbClr val="000000"/>
                          </a:solidFill>
                          <a:latin typeface="Calibri"/>
                        </a:rPr>
                        <a:t>Koh</a:t>
                      </a:r>
                      <a:r>
                        <a:rPr lang="en-US" sz="1400" b="0" i="0" u="none" strike="noStrike" dirty="0" smtClean="0">
                          <a:solidFill>
                            <a:srgbClr val="000000"/>
                          </a:solidFill>
                          <a:latin typeface="Calibri"/>
                        </a:rPr>
                        <a:t> </a:t>
                      </a:r>
                      <a:r>
                        <a:rPr lang="en-US" sz="1400" b="0" i="0" u="none" strike="noStrike" dirty="0" err="1" smtClean="0">
                          <a:solidFill>
                            <a:srgbClr val="000000"/>
                          </a:solidFill>
                          <a:latin typeface="Calibri"/>
                        </a:rPr>
                        <a:t>Kaew</a:t>
                      </a:r>
                      <a:r>
                        <a:rPr lang="en-US" sz="1400" b="0" i="0" u="none" strike="noStrike" dirty="0" smtClean="0">
                          <a:solidFill>
                            <a:srgbClr val="000000"/>
                          </a:solidFill>
                          <a:latin typeface="Calibri"/>
                        </a:rPr>
                        <a:t> / Behind int’l </a:t>
                      </a:r>
                      <a:r>
                        <a:rPr lang="en-US" sz="1400" b="0" i="0" u="none" strike="noStrike" dirty="0">
                          <a:solidFill>
                            <a:srgbClr val="000000"/>
                          </a:solidFill>
                          <a:latin typeface="Calibri"/>
                        </a:rPr>
                        <a:t>school</a:t>
                      </a:r>
                    </a:p>
                  </a:txBody>
                  <a:tcPr marL="9525" marR="9525" marT="9525" marB="0" anchor="b"/>
                </a:tc>
                <a:tc>
                  <a:txBody>
                    <a:bodyPr/>
                    <a:lstStyle/>
                    <a:p>
                      <a:pPr algn="l" fontAlgn="b"/>
                      <a:r>
                        <a:rPr lang="en-US" sz="1400" b="0" i="0" u="none" strike="noStrike" dirty="0" smtClean="0">
                          <a:solidFill>
                            <a:srgbClr val="000000"/>
                          </a:solidFill>
                          <a:latin typeface="Calibri"/>
                        </a:rPr>
                        <a:t>Mod</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Construction</a:t>
                      </a:r>
                    </a:p>
                  </a:txBody>
                  <a:tcPr marL="9525" marR="9525" marT="9525" marB="0" anchor="b"/>
                </a:tc>
                <a:tc>
                  <a:txBody>
                    <a:bodyPr/>
                    <a:lstStyle/>
                    <a:p>
                      <a:pPr algn="r" fontAlgn="b"/>
                      <a:r>
                        <a:rPr lang="en-US" sz="1400" b="0" i="0" u="none" strike="noStrike" dirty="0">
                          <a:solidFill>
                            <a:srgbClr val="000000"/>
                          </a:solidFill>
                          <a:latin typeface="Calibri"/>
                        </a:rPr>
                        <a:t>8</a:t>
                      </a:r>
                    </a:p>
                  </a:txBody>
                  <a:tcPr marL="9525" marR="9525" marT="9525" marB="0" anchor="b"/>
                </a:tc>
                <a:tc>
                  <a:txBody>
                    <a:bodyPr/>
                    <a:lstStyle/>
                    <a:p>
                      <a:pPr algn="r" fontAlgn="b"/>
                      <a:r>
                        <a:rPr lang="en-US" sz="1400" b="0" i="0" u="none" strike="noStrike" dirty="0">
                          <a:solidFill>
                            <a:srgbClr val="000000"/>
                          </a:solidFill>
                          <a:latin typeface="Calibri"/>
                        </a:rPr>
                        <a:t>7</a:t>
                      </a:r>
                    </a:p>
                  </a:txBody>
                  <a:tcPr marL="9525" marR="9525" marT="9525" marB="0" anchor="b"/>
                </a:tc>
                <a:tc>
                  <a:txBody>
                    <a:bodyPr/>
                    <a:lstStyle/>
                    <a:p>
                      <a:pPr algn="r" fontAlgn="b"/>
                      <a:r>
                        <a:rPr lang="en-US" sz="1400" b="1" i="0" u="none" strike="noStrike" dirty="0">
                          <a:solidFill>
                            <a:srgbClr val="000000"/>
                          </a:solidFill>
                          <a:latin typeface="Calibri"/>
                        </a:rPr>
                        <a:t>15</a:t>
                      </a:r>
                    </a:p>
                  </a:txBody>
                  <a:tcPr marL="9525" marR="9525" marT="9525" marB="0" anchor="b"/>
                </a:tc>
              </a:tr>
              <a:tr h="242451">
                <a:tc>
                  <a:txBody>
                    <a:bodyPr/>
                    <a:lstStyle/>
                    <a:p>
                      <a:pPr algn="ctr" fontAlgn="b"/>
                      <a:r>
                        <a:rPr lang="en-US" sz="1400" b="0" i="0" u="none" strike="noStrike" dirty="0" smtClean="0">
                          <a:solidFill>
                            <a:srgbClr val="000000"/>
                          </a:solidFill>
                          <a:latin typeface="Calibri"/>
                        </a:rPr>
                        <a:t>7</a:t>
                      </a:r>
                      <a:endParaRPr lang="en-US" sz="1400" b="0" i="0" u="none" strike="noStrike" dirty="0">
                        <a:solidFill>
                          <a:srgbClr val="000000"/>
                        </a:solidFill>
                        <a:latin typeface="Calibri"/>
                      </a:endParaRPr>
                    </a:p>
                  </a:txBody>
                  <a:tcPr marL="9525" marR="9525" marT="9525" marB="0" anchor="b"/>
                </a:tc>
                <a:tc>
                  <a:txBody>
                    <a:bodyPr/>
                    <a:lstStyle/>
                    <a:p>
                      <a:pPr algn="l" fontAlgn="b"/>
                      <a:r>
                        <a:rPr lang="es-ES" sz="1400" b="0" i="0" u="none" strike="noStrike" dirty="0" err="1" smtClean="0">
                          <a:solidFill>
                            <a:srgbClr val="000000"/>
                          </a:solidFill>
                          <a:latin typeface="Calibri"/>
                        </a:rPr>
                        <a:t>Karon</a:t>
                      </a:r>
                      <a:r>
                        <a:rPr lang="es-ES" sz="1400" b="0" i="0" u="none" strike="noStrike" dirty="0" smtClean="0">
                          <a:solidFill>
                            <a:srgbClr val="000000"/>
                          </a:solidFill>
                          <a:latin typeface="Calibri"/>
                        </a:rPr>
                        <a:t> Temple</a:t>
                      </a:r>
                      <a:endParaRPr lang="es-E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Mod</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a:solidFill>
                            <a:srgbClr val="000000"/>
                          </a:solidFill>
                          <a:latin typeface="Calibri"/>
                        </a:rPr>
                        <a:t>Construction</a:t>
                      </a:r>
                    </a:p>
                  </a:txBody>
                  <a:tcPr marL="9525" marR="9525" marT="9525" marB="0" anchor="b"/>
                </a:tc>
                <a:tc>
                  <a:txBody>
                    <a:bodyPr/>
                    <a:lstStyle/>
                    <a:p>
                      <a:pPr algn="r" fontAlgn="b"/>
                      <a:r>
                        <a:rPr lang="en-US" sz="1400" b="0" i="0" u="none" strike="noStrike" dirty="0" smtClean="0">
                          <a:solidFill>
                            <a:srgbClr val="000000"/>
                          </a:solidFill>
                          <a:latin typeface="Calibri"/>
                        </a:rPr>
                        <a:t>25</a:t>
                      </a:r>
                      <a:endParaRPr lang="en-US" sz="1400" b="0" i="0" u="none" strike="noStrike" dirty="0">
                        <a:solidFill>
                          <a:srgbClr val="000000"/>
                        </a:solidFill>
                        <a:latin typeface="Calibri"/>
                      </a:endParaRPr>
                    </a:p>
                  </a:txBody>
                  <a:tcPr marL="9525" marR="9525" marT="9525" marB="0" anchor="b"/>
                </a:tc>
                <a:tc>
                  <a:txBody>
                    <a:bodyPr/>
                    <a:lstStyle/>
                    <a:p>
                      <a:pPr algn="r" fontAlgn="b"/>
                      <a:r>
                        <a:rPr lang="en-US" sz="1400" b="0" i="0" u="none" strike="noStrike" dirty="0">
                          <a:solidFill>
                            <a:srgbClr val="000000"/>
                          </a:solidFill>
                          <a:latin typeface="Calibri"/>
                        </a:rPr>
                        <a:t>2</a:t>
                      </a:r>
                    </a:p>
                  </a:txBody>
                  <a:tcPr marL="9525" marR="9525" marT="9525" marB="0" anchor="b"/>
                </a:tc>
                <a:tc>
                  <a:txBody>
                    <a:bodyPr/>
                    <a:lstStyle/>
                    <a:p>
                      <a:pPr algn="r" fontAlgn="b"/>
                      <a:r>
                        <a:rPr lang="en-US" sz="1400" b="1" i="0" u="none" strike="noStrike" dirty="0" smtClean="0">
                          <a:solidFill>
                            <a:srgbClr val="000000"/>
                          </a:solidFill>
                          <a:latin typeface="Calibri"/>
                        </a:rPr>
                        <a:t>27</a:t>
                      </a:r>
                      <a:endParaRPr lang="en-US" sz="1400" b="1" i="0" u="none" strike="noStrike" dirty="0">
                        <a:solidFill>
                          <a:srgbClr val="000000"/>
                        </a:solidFill>
                        <a:latin typeface="Calibri"/>
                      </a:endParaRPr>
                    </a:p>
                  </a:txBody>
                  <a:tcPr marL="9525" marR="9525" marT="9525" marB="0" anchor="b"/>
                </a:tc>
              </a:tr>
              <a:tr h="242451">
                <a:tc>
                  <a:txBody>
                    <a:bodyPr/>
                    <a:lstStyle/>
                    <a:p>
                      <a:pPr algn="ctr" fontAlgn="b"/>
                      <a:r>
                        <a:rPr lang="en-US" sz="1400" b="0" i="0" u="none" strike="noStrike" dirty="0" smtClean="0">
                          <a:solidFill>
                            <a:srgbClr val="000000"/>
                          </a:solidFill>
                          <a:latin typeface="Calibri"/>
                        </a:rPr>
                        <a:t>8</a:t>
                      </a:r>
                      <a:endParaRPr lang="en-US" sz="1400" b="0" i="0" u="none" strike="noStrike" dirty="0">
                        <a:solidFill>
                          <a:srgbClr val="000000"/>
                        </a:solidFill>
                        <a:latin typeface="Calibri"/>
                      </a:endParaRPr>
                    </a:p>
                  </a:txBody>
                  <a:tcPr marL="9525" marR="9525" marT="9525" marB="0" anchor="b"/>
                </a:tc>
                <a:tc>
                  <a:txBody>
                    <a:bodyPr/>
                    <a:lstStyle/>
                    <a:p>
                      <a:pPr algn="l" fontAlgn="b"/>
                      <a:r>
                        <a:rPr lang="es-ES" sz="1400" b="0" i="0" u="none" strike="noStrike" dirty="0" err="1" smtClean="0">
                          <a:solidFill>
                            <a:srgbClr val="000000"/>
                          </a:solidFill>
                          <a:latin typeface="+mn-lt"/>
                        </a:rPr>
                        <a:t>Pra</a:t>
                      </a:r>
                      <a:r>
                        <a:rPr lang="es-ES" sz="1400" b="0" i="0" u="none" strike="noStrike" dirty="0" smtClean="0">
                          <a:solidFill>
                            <a:srgbClr val="000000"/>
                          </a:solidFill>
                          <a:latin typeface="+mn-lt"/>
                        </a:rPr>
                        <a:t> Yai Temple </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Mod</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Construction</a:t>
                      </a:r>
                      <a:endParaRPr lang="en-US" sz="1400" b="0" i="0" u="none" strike="noStrike" dirty="0">
                        <a:solidFill>
                          <a:srgbClr val="000000"/>
                        </a:solidFill>
                        <a:latin typeface="Calibri"/>
                      </a:endParaRPr>
                    </a:p>
                  </a:txBody>
                  <a:tcPr marL="9525" marR="9525" marT="9525" marB="0" anchor="b"/>
                </a:tc>
                <a:tc>
                  <a:txBody>
                    <a:bodyPr/>
                    <a:lstStyle/>
                    <a:p>
                      <a:pPr algn="r" fontAlgn="b"/>
                      <a:r>
                        <a:rPr lang="en-US" sz="1400" b="0" i="0" u="none" strike="noStrike" dirty="0" smtClean="0">
                          <a:solidFill>
                            <a:srgbClr val="000000"/>
                          </a:solidFill>
                          <a:latin typeface="Calibri"/>
                        </a:rPr>
                        <a:t>6</a:t>
                      </a:r>
                      <a:endParaRPr lang="en-US" sz="1400" b="0" i="0" u="none" strike="noStrike" dirty="0">
                        <a:solidFill>
                          <a:srgbClr val="000000"/>
                        </a:solidFill>
                        <a:latin typeface="Calibri"/>
                      </a:endParaRPr>
                    </a:p>
                  </a:txBody>
                  <a:tcPr marL="9525" marR="9525" marT="9525" marB="0" anchor="b"/>
                </a:tc>
                <a:tc>
                  <a:txBody>
                    <a:bodyPr/>
                    <a:lstStyle/>
                    <a:p>
                      <a:pPr algn="r" fontAlgn="b"/>
                      <a:r>
                        <a:rPr lang="en-US" sz="1400" b="0" i="0" u="none" strike="noStrike" dirty="0" smtClean="0">
                          <a:solidFill>
                            <a:srgbClr val="000000"/>
                          </a:solidFill>
                          <a:latin typeface="Calibri"/>
                        </a:rPr>
                        <a:t>2</a:t>
                      </a:r>
                      <a:endParaRPr lang="en-US" sz="1400" b="0" i="0" u="none" strike="noStrike" dirty="0">
                        <a:solidFill>
                          <a:srgbClr val="000000"/>
                        </a:solidFill>
                        <a:latin typeface="Calibri"/>
                      </a:endParaRPr>
                    </a:p>
                  </a:txBody>
                  <a:tcPr marL="9525" marR="9525" marT="9525" marB="0" anchor="b"/>
                </a:tc>
                <a:tc>
                  <a:txBody>
                    <a:bodyPr/>
                    <a:lstStyle/>
                    <a:p>
                      <a:pPr algn="r" fontAlgn="b"/>
                      <a:r>
                        <a:rPr lang="en-US" sz="1400" b="1" i="0" u="none" strike="noStrike" dirty="0" smtClean="0">
                          <a:solidFill>
                            <a:srgbClr val="000000"/>
                          </a:solidFill>
                          <a:latin typeface="Calibri"/>
                        </a:rPr>
                        <a:t>8</a:t>
                      </a:r>
                      <a:endParaRPr lang="en-US" sz="1400" b="1" i="0" u="none" strike="noStrike" dirty="0">
                        <a:solidFill>
                          <a:srgbClr val="000000"/>
                        </a:solidFill>
                        <a:latin typeface="Calibri"/>
                      </a:endParaRPr>
                    </a:p>
                  </a:txBody>
                  <a:tcPr marL="9525" marR="9525" marT="9525" marB="0" anchor="b"/>
                </a:tc>
              </a:tr>
              <a:tr h="242451">
                <a:tc>
                  <a:txBody>
                    <a:bodyPr/>
                    <a:lstStyle/>
                    <a:p>
                      <a:pPr algn="ctr" fontAlgn="b"/>
                      <a:r>
                        <a:rPr lang="en-US" sz="1400" b="0" i="0" u="none" strike="noStrike" dirty="0" smtClean="0">
                          <a:solidFill>
                            <a:srgbClr val="000000"/>
                          </a:solidFill>
                          <a:latin typeface="Calibri"/>
                        </a:rPr>
                        <a:t>9</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err="1">
                          <a:solidFill>
                            <a:srgbClr val="000000"/>
                          </a:solidFill>
                          <a:latin typeface="Calibri"/>
                        </a:rPr>
                        <a:t>Soi</a:t>
                      </a:r>
                      <a:r>
                        <a:rPr lang="en-US" sz="1400" b="0" i="0" u="none" strike="noStrike" dirty="0">
                          <a:solidFill>
                            <a:srgbClr val="000000"/>
                          </a:solidFill>
                          <a:latin typeface="Calibri"/>
                        </a:rPr>
                        <a:t> Mau </a:t>
                      </a:r>
                      <a:r>
                        <a:rPr lang="en-US" sz="1400" b="0" i="0" u="none" strike="noStrike" dirty="0" err="1">
                          <a:solidFill>
                            <a:srgbClr val="000000"/>
                          </a:solidFill>
                          <a:latin typeface="Calibri"/>
                        </a:rPr>
                        <a:t>Khoa</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Low</a:t>
                      </a:r>
                    </a:p>
                  </a:txBody>
                  <a:tcPr marL="9525" marR="9525" marT="9525" marB="0" anchor="b"/>
                </a:tc>
                <a:tc>
                  <a:txBody>
                    <a:bodyPr/>
                    <a:lstStyle/>
                    <a:p>
                      <a:pPr algn="l" fontAlgn="b"/>
                      <a:r>
                        <a:rPr lang="en-US" sz="1400" b="0" i="0" u="none" strike="noStrike" dirty="0">
                          <a:solidFill>
                            <a:srgbClr val="000000"/>
                          </a:solidFill>
                          <a:latin typeface="Calibri"/>
                        </a:rPr>
                        <a:t>Construction</a:t>
                      </a:r>
                    </a:p>
                  </a:txBody>
                  <a:tcPr marL="9525" marR="9525" marT="9525" marB="0" anchor="b"/>
                </a:tc>
                <a:tc>
                  <a:txBody>
                    <a:bodyPr/>
                    <a:lstStyle/>
                    <a:p>
                      <a:pPr algn="r" fontAlgn="b"/>
                      <a:r>
                        <a:rPr lang="en-US" sz="1400" b="0" i="0" u="none" strike="noStrike" dirty="0">
                          <a:solidFill>
                            <a:srgbClr val="000000"/>
                          </a:solidFill>
                          <a:latin typeface="Calibri"/>
                        </a:rPr>
                        <a:t>10</a:t>
                      </a:r>
                    </a:p>
                  </a:txBody>
                  <a:tcPr marL="9525" marR="9525" marT="9525" marB="0" anchor="b"/>
                </a:tc>
                <a:tc>
                  <a:txBody>
                    <a:bodyPr/>
                    <a:lstStyle/>
                    <a:p>
                      <a:pPr algn="r" fontAlgn="b"/>
                      <a:r>
                        <a:rPr lang="en-US" sz="1400" b="0" i="0" u="none" strike="noStrike" dirty="0">
                          <a:solidFill>
                            <a:srgbClr val="000000"/>
                          </a:solidFill>
                          <a:latin typeface="Calibri"/>
                        </a:rPr>
                        <a:t>11</a:t>
                      </a:r>
                    </a:p>
                  </a:txBody>
                  <a:tcPr marL="9525" marR="9525" marT="9525" marB="0" anchor="b"/>
                </a:tc>
                <a:tc>
                  <a:txBody>
                    <a:bodyPr/>
                    <a:lstStyle/>
                    <a:p>
                      <a:pPr algn="r" fontAlgn="b"/>
                      <a:r>
                        <a:rPr lang="en-US" sz="1400" b="1" i="0" u="none" strike="noStrike" dirty="0">
                          <a:solidFill>
                            <a:srgbClr val="000000"/>
                          </a:solidFill>
                          <a:latin typeface="Calibri"/>
                        </a:rPr>
                        <a:t>21</a:t>
                      </a:r>
                    </a:p>
                  </a:txBody>
                  <a:tcPr marL="9525" marR="9525" marT="9525" marB="0" anchor="b"/>
                </a:tc>
              </a:tr>
              <a:tr h="242451">
                <a:tc>
                  <a:txBody>
                    <a:bodyPr/>
                    <a:lstStyle/>
                    <a:p>
                      <a:pPr algn="ctr" fontAlgn="b"/>
                      <a:r>
                        <a:rPr lang="en-US" sz="1400" b="0" i="0" u="none" strike="noStrike" dirty="0" smtClean="0">
                          <a:solidFill>
                            <a:srgbClr val="000000"/>
                          </a:solidFill>
                          <a:latin typeface="Calibri"/>
                        </a:rPr>
                        <a:t>10</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Para</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Low</a:t>
                      </a:r>
                    </a:p>
                  </a:txBody>
                  <a:tcPr marL="9525" marR="9525" marT="9525" marB="0" anchor="b"/>
                </a:tc>
                <a:tc>
                  <a:txBody>
                    <a:bodyPr/>
                    <a:lstStyle/>
                    <a:p>
                      <a:pPr algn="l" fontAlgn="b"/>
                      <a:r>
                        <a:rPr lang="en-US" sz="1400" b="0" i="0" u="none" strike="noStrike" dirty="0">
                          <a:solidFill>
                            <a:srgbClr val="000000"/>
                          </a:solidFill>
                          <a:latin typeface="Calibri"/>
                        </a:rPr>
                        <a:t>Construction</a:t>
                      </a:r>
                    </a:p>
                  </a:txBody>
                  <a:tcPr marL="9525" marR="9525" marT="9525" marB="0" anchor="b"/>
                </a:tc>
                <a:tc>
                  <a:txBody>
                    <a:bodyPr/>
                    <a:lstStyle/>
                    <a:p>
                      <a:pPr algn="r" fontAlgn="b"/>
                      <a:r>
                        <a:rPr lang="en-US" sz="1400" b="0" i="0" u="none" strike="noStrike">
                          <a:solidFill>
                            <a:srgbClr val="000000"/>
                          </a:solidFill>
                          <a:latin typeface="Calibri"/>
                        </a:rPr>
                        <a:t>6</a:t>
                      </a:r>
                    </a:p>
                  </a:txBody>
                  <a:tcPr marL="9525" marR="9525" marT="9525" marB="0" anchor="b"/>
                </a:tc>
                <a:tc>
                  <a:txBody>
                    <a:bodyPr/>
                    <a:lstStyle/>
                    <a:p>
                      <a:pPr algn="r" fontAlgn="b"/>
                      <a:r>
                        <a:rPr lang="en-US" sz="1400" b="0" i="0" u="none" strike="noStrike" dirty="0">
                          <a:solidFill>
                            <a:srgbClr val="000000"/>
                          </a:solidFill>
                          <a:latin typeface="Calibri"/>
                        </a:rPr>
                        <a:t>23</a:t>
                      </a:r>
                    </a:p>
                  </a:txBody>
                  <a:tcPr marL="9525" marR="9525" marT="9525" marB="0" anchor="b"/>
                </a:tc>
                <a:tc>
                  <a:txBody>
                    <a:bodyPr/>
                    <a:lstStyle/>
                    <a:p>
                      <a:pPr algn="r" fontAlgn="b"/>
                      <a:r>
                        <a:rPr lang="en-US" sz="1400" b="1" i="0" u="none" strike="noStrike" dirty="0">
                          <a:solidFill>
                            <a:srgbClr val="000000"/>
                          </a:solidFill>
                          <a:latin typeface="Calibri"/>
                        </a:rPr>
                        <a:t>29</a:t>
                      </a:r>
                    </a:p>
                  </a:txBody>
                  <a:tcPr marL="9525" marR="9525" marT="9525" marB="0" anchor="b"/>
                </a:tc>
              </a:tr>
              <a:tr h="242451">
                <a:tc>
                  <a:txBody>
                    <a:bodyPr/>
                    <a:lstStyle/>
                    <a:p>
                      <a:pPr algn="ctr" fontAlgn="b"/>
                      <a:r>
                        <a:rPr lang="en-US" sz="1400" b="0" i="0" u="none" strike="noStrike" dirty="0" smtClean="0">
                          <a:solidFill>
                            <a:srgbClr val="000000"/>
                          </a:solidFill>
                          <a:latin typeface="Calibri"/>
                        </a:rPr>
                        <a:t>11</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err="1">
                          <a:solidFill>
                            <a:srgbClr val="000000"/>
                          </a:solidFill>
                          <a:latin typeface="Calibri"/>
                        </a:rPr>
                        <a:t>Khao</a:t>
                      </a:r>
                      <a:r>
                        <a:rPr lang="en-US" sz="1400" b="0" i="0" u="none" strike="noStrike" dirty="0">
                          <a:solidFill>
                            <a:srgbClr val="000000"/>
                          </a:solidFill>
                          <a:latin typeface="Calibri"/>
                        </a:rPr>
                        <a:t> </a:t>
                      </a:r>
                      <a:r>
                        <a:rPr lang="en-US" sz="1400" b="0" i="0" u="none" strike="noStrike" dirty="0" err="1">
                          <a:solidFill>
                            <a:srgbClr val="000000"/>
                          </a:solidFill>
                          <a:latin typeface="Calibri"/>
                        </a:rPr>
                        <a:t>Pae</a:t>
                      </a:r>
                      <a:r>
                        <a:rPr lang="en-US" sz="1400" b="0" i="0" u="none" strike="noStrike" dirty="0">
                          <a:solidFill>
                            <a:srgbClr val="000000"/>
                          </a:solidFill>
                          <a:latin typeface="Calibri"/>
                        </a:rPr>
                        <a:t> Aw</a:t>
                      </a:r>
                    </a:p>
                  </a:txBody>
                  <a:tcPr marL="9525" marR="9525" marT="9525" marB="0" anchor="b"/>
                </a:tc>
                <a:tc>
                  <a:txBody>
                    <a:bodyPr/>
                    <a:lstStyle/>
                    <a:p>
                      <a:pPr algn="l" fontAlgn="b"/>
                      <a:r>
                        <a:rPr lang="en-US" sz="1400" b="0" i="0" u="none" strike="noStrike" dirty="0">
                          <a:solidFill>
                            <a:srgbClr val="000000"/>
                          </a:solidFill>
                          <a:latin typeface="Calibri"/>
                        </a:rPr>
                        <a:t>High</a:t>
                      </a:r>
                    </a:p>
                  </a:txBody>
                  <a:tcPr marL="9525" marR="9525" marT="9525" marB="0" anchor="b"/>
                </a:tc>
                <a:tc>
                  <a:txBody>
                    <a:bodyPr/>
                    <a:lstStyle/>
                    <a:p>
                      <a:pPr algn="l" fontAlgn="b"/>
                      <a:r>
                        <a:rPr lang="en-US" sz="1400" b="0" i="0" u="none" strike="noStrike" dirty="0">
                          <a:solidFill>
                            <a:srgbClr val="000000"/>
                          </a:solidFill>
                          <a:latin typeface="Calibri"/>
                        </a:rPr>
                        <a:t>Rubber Tapping</a:t>
                      </a:r>
                    </a:p>
                  </a:txBody>
                  <a:tcPr marL="9525" marR="9525" marT="9525" marB="0" anchor="b"/>
                </a:tc>
                <a:tc>
                  <a:txBody>
                    <a:bodyPr/>
                    <a:lstStyle/>
                    <a:p>
                      <a:pPr algn="r" fontAlgn="b"/>
                      <a:r>
                        <a:rPr lang="en-US" sz="1400" b="0" i="0" u="none" strike="noStrike" dirty="0">
                          <a:solidFill>
                            <a:srgbClr val="000000"/>
                          </a:solidFill>
                          <a:latin typeface="Calibri"/>
                        </a:rPr>
                        <a:t>19</a:t>
                      </a:r>
                    </a:p>
                  </a:txBody>
                  <a:tcPr marL="9525" marR="9525" marT="9525" marB="0" anchor="b"/>
                </a:tc>
                <a:tc>
                  <a:txBody>
                    <a:bodyPr/>
                    <a:lstStyle/>
                    <a:p>
                      <a:pPr algn="r" fontAlgn="b"/>
                      <a:r>
                        <a:rPr lang="en-US" sz="1400" b="0" i="0" u="none" strike="noStrike" dirty="0">
                          <a:solidFill>
                            <a:srgbClr val="000000"/>
                          </a:solidFill>
                          <a:latin typeface="Calibri"/>
                        </a:rPr>
                        <a:t>13</a:t>
                      </a:r>
                    </a:p>
                  </a:txBody>
                  <a:tcPr marL="9525" marR="9525" marT="9525" marB="0" anchor="b"/>
                </a:tc>
                <a:tc>
                  <a:txBody>
                    <a:bodyPr/>
                    <a:lstStyle/>
                    <a:p>
                      <a:pPr algn="r" fontAlgn="b"/>
                      <a:r>
                        <a:rPr lang="en-US" sz="1400" b="1" i="0" u="none" strike="noStrike" dirty="0">
                          <a:solidFill>
                            <a:srgbClr val="000000"/>
                          </a:solidFill>
                          <a:latin typeface="Calibri"/>
                        </a:rPr>
                        <a:t>32</a:t>
                      </a:r>
                    </a:p>
                  </a:txBody>
                  <a:tcPr marL="9525" marR="9525" marT="9525" marB="0" anchor="b"/>
                </a:tc>
              </a:tr>
              <a:tr h="242451">
                <a:tc>
                  <a:txBody>
                    <a:bodyPr/>
                    <a:lstStyle/>
                    <a:p>
                      <a:pPr algn="ctr" fontAlgn="b"/>
                      <a:r>
                        <a:rPr lang="en-US" sz="1400" b="0" i="0" u="none" strike="noStrike" dirty="0" smtClean="0">
                          <a:solidFill>
                            <a:srgbClr val="000000"/>
                          </a:solidFill>
                          <a:latin typeface="Calibri"/>
                        </a:rPr>
                        <a:t>12</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err="1">
                          <a:solidFill>
                            <a:srgbClr val="000000"/>
                          </a:solidFill>
                          <a:latin typeface="Calibri"/>
                        </a:rPr>
                        <a:t>Khoa</a:t>
                      </a:r>
                      <a:r>
                        <a:rPr lang="en-US" sz="1400" b="0" i="0" u="none" strike="noStrike" dirty="0">
                          <a:solidFill>
                            <a:srgbClr val="000000"/>
                          </a:solidFill>
                          <a:latin typeface="Calibri"/>
                        </a:rPr>
                        <a:t> </a:t>
                      </a:r>
                      <a:r>
                        <a:rPr lang="en-US" sz="1400" b="0" i="0" u="none" strike="noStrike" dirty="0" err="1">
                          <a:solidFill>
                            <a:srgbClr val="000000"/>
                          </a:solidFill>
                          <a:latin typeface="Calibri"/>
                        </a:rPr>
                        <a:t>Bangkoo</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High</a:t>
                      </a:r>
                    </a:p>
                  </a:txBody>
                  <a:tcPr marL="9525" marR="9525" marT="9525" marB="0" anchor="b"/>
                </a:tc>
                <a:tc>
                  <a:txBody>
                    <a:bodyPr/>
                    <a:lstStyle/>
                    <a:p>
                      <a:pPr algn="l" fontAlgn="b"/>
                      <a:r>
                        <a:rPr lang="en-US" sz="1400" b="0" i="0" u="none" strike="noStrike">
                          <a:solidFill>
                            <a:srgbClr val="000000"/>
                          </a:solidFill>
                          <a:latin typeface="Calibri"/>
                        </a:rPr>
                        <a:t>Rubber Tapping</a:t>
                      </a:r>
                    </a:p>
                  </a:txBody>
                  <a:tcPr marL="9525" marR="9525" marT="9525" marB="0" anchor="b"/>
                </a:tc>
                <a:tc>
                  <a:txBody>
                    <a:bodyPr/>
                    <a:lstStyle/>
                    <a:p>
                      <a:pPr algn="r" fontAlgn="b"/>
                      <a:r>
                        <a:rPr lang="en-US" sz="1400" b="0" i="0" u="none" strike="noStrike">
                          <a:solidFill>
                            <a:srgbClr val="000000"/>
                          </a:solidFill>
                          <a:latin typeface="Calibri"/>
                        </a:rPr>
                        <a:t>7</a:t>
                      </a:r>
                    </a:p>
                  </a:txBody>
                  <a:tcPr marL="9525" marR="9525" marT="9525" marB="0" anchor="b"/>
                </a:tc>
                <a:tc>
                  <a:txBody>
                    <a:bodyPr/>
                    <a:lstStyle/>
                    <a:p>
                      <a:pPr algn="r"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0</a:t>
                      </a:r>
                      <a:endParaRPr lang="en-US" sz="1400" b="0" i="0" u="none" strike="noStrike" dirty="0">
                        <a:solidFill>
                          <a:srgbClr val="000000"/>
                        </a:solidFill>
                        <a:latin typeface="Calibri"/>
                      </a:endParaRPr>
                    </a:p>
                  </a:txBody>
                  <a:tcPr marL="9525" marR="9525" marT="9525" marB="0" anchor="b"/>
                </a:tc>
                <a:tc>
                  <a:txBody>
                    <a:bodyPr/>
                    <a:lstStyle/>
                    <a:p>
                      <a:pPr algn="r" fontAlgn="b"/>
                      <a:r>
                        <a:rPr lang="en-US" sz="1400" b="1" i="0" u="none" strike="noStrike" dirty="0">
                          <a:solidFill>
                            <a:srgbClr val="000000"/>
                          </a:solidFill>
                          <a:latin typeface="Calibri"/>
                        </a:rPr>
                        <a:t>7</a:t>
                      </a:r>
                    </a:p>
                  </a:txBody>
                  <a:tcPr marL="9525" marR="9525" marT="9525" marB="0" anchor="b"/>
                </a:tc>
              </a:tr>
              <a:tr h="242451">
                <a:tc>
                  <a:txBody>
                    <a:bodyPr/>
                    <a:lstStyle/>
                    <a:p>
                      <a:pPr algn="ctr" fontAlgn="b"/>
                      <a:r>
                        <a:rPr lang="en-US" sz="1400" b="0" i="0" u="none" strike="noStrike" dirty="0" smtClean="0">
                          <a:solidFill>
                            <a:srgbClr val="000000"/>
                          </a:solidFill>
                          <a:latin typeface="Calibri"/>
                        </a:rPr>
                        <a:t>13</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Bang </a:t>
                      </a:r>
                      <a:r>
                        <a:rPr lang="en-US" sz="1400" b="0" i="0" u="none" strike="noStrike" dirty="0" err="1">
                          <a:solidFill>
                            <a:srgbClr val="000000"/>
                          </a:solidFill>
                          <a:latin typeface="Calibri"/>
                        </a:rPr>
                        <a:t>Thao</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Mod</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a:solidFill>
                            <a:srgbClr val="000000"/>
                          </a:solidFill>
                          <a:latin typeface="Calibri"/>
                        </a:rPr>
                        <a:t>Rubber Tapping</a:t>
                      </a:r>
                    </a:p>
                  </a:txBody>
                  <a:tcPr marL="9525" marR="9525" marT="9525" marB="0" anchor="b"/>
                </a:tc>
                <a:tc>
                  <a:txBody>
                    <a:bodyPr/>
                    <a:lstStyle/>
                    <a:p>
                      <a:pPr algn="r" fontAlgn="b"/>
                      <a:r>
                        <a:rPr lang="en-US" sz="1400" b="0" i="0" u="none" strike="noStrike">
                          <a:solidFill>
                            <a:srgbClr val="000000"/>
                          </a:solidFill>
                          <a:latin typeface="Calibri"/>
                        </a:rPr>
                        <a:t>2</a:t>
                      </a:r>
                    </a:p>
                  </a:txBody>
                  <a:tcPr marL="9525" marR="9525" marT="9525" marB="0" anchor="b"/>
                </a:tc>
                <a:tc>
                  <a:txBody>
                    <a:bodyPr/>
                    <a:lstStyle/>
                    <a:p>
                      <a:pPr algn="r" fontAlgn="b"/>
                      <a:r>
                        <a:rPr lang="en-US" sz="1400" b="0" i="0" u="none" strike="noStrike" dirty="0">
                          <a:solidFill>
                            <a:srgbClr val="000000"/>
                          </a:solidFill>
                          <a:latin typeface="Calibri"/>
                        </a:rPr>
                        <a:t>19</a:t>
                      </a:r>
                    </a:p>
                  </a:txBody>
                  <a:tcPr marL="9525" marR="9525" marT="9525" marB="0" anchor="b"/>
                </a:tc>
                <a:tc>
                  <a:txBody>
                    <a:bodyPr/>
                    <a:lstStyle/>
                    <a:p>
                      <a:pPr algn="r" fontAlgn="b"/>
                      <a:r>
                        <a:rPr lang="en-US" sz="1400" b="1" i="0" u="none" strike="noStrike" dirty="0">
                          <a:solidFill>
                            <a:srgbClr val="000000"/>
                          </a:solidFill>
                          <a:latin typeface="Calibri"/>
                        </a:rPr>
                        <a:t>21</a:t>
                      </a:r>
                    </a:p>
                  </a:txBody>
                  <a:tcPr marL="9525" marR="9525" marT="9525" marB="0" anchor="b"/>
                </a:tc>
              </a:tr>
              <a:tr h="242451">
                <a:tc>
                  <a:txBody>
                    <a:bodyPr/>
                    <a:lstStyle/>
                    <a:p>
                      <a:pPr algn="ctr" fontAlgn="b"/>
                      <a:r>
                        <a:rPr lang="en-US" sz="1400" b="0" i="0" u="none" strike="noStrike" dirty="0" smtClean="0">
                          <a:solidFill>
                            <a:srgbClr val="000000"/>
                          </a:solidFill>
                          <a:latin typeface="Calibri"/>
                        </a:rPr>
                        <a:t>14</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Nam </a:t>
                      </a:r>
                      <a:r>
                        <a:rPr lang="en-US" sz="1400" b="0" i="0" u="none" strike="noStrike" dirty="0" err="1">
                          <a:solidFill>
                            <a:srgbClr val="000000"/>
                          </a:solidFill>
                          <a:latin typeface="Calibri"/>
                        </a:rPr>
                        <a:t>Tok</a:t>
                      </a:r>
                      <a:r>
                        <a:rPr lang="en-US" sz="1400" b="0" i="0" u="none" strike="noStrike" dirty="0">
                          <a:solidFill>
                            <a:srgbClr val="000000"/>
                          </a:solidFill>
                          <a:latin typeface="Calibri"/>
                        </a:rPr>
                        <a:t> Ton </a:t>
                      </a:r>
                      <a:r>
                        <a:rPr lang="en-US" sz="1400" b="0" i="0" u="none" strike="noStrike" dirty="0" err="1">
                          <a:solidFill>
                            <a:srgbClr val="000000"/>
                          </a:solidFill>
                          <a:latin typeface="Calibri"/>
                        </a:rPr>
                        <a:t>Sai</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Mod</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a:solidFill>
                            <a:srgbClr val="000000"/>
                          </a:solidFill>
                          <a:latin typeface="Calibri"/>
                        </a:rPr>
                        <a:t>Rubber Tapping</a:t>
                      </a:r>
                    </a:p>
                  </a:txBody>
                  <a:tcPr marL="9525" marR="9525" marT="9525" marB="0" anchor="b"/>
                </a:tc>
                <a:tc>
                  <a:txBody>
                    <a:bodyPr/>
                    <a:lstStyle/>
                    <a:p>
                      <a:pPr algn="r" fontAlgn="b"/>
                      <a:r>
                        <a:rPr lang="en-US" sz="1400" b="0" i="0" u="none" strike="noStrike">
                          <a:solidFill>
                            <a:srgbClr val="000000"/>
                          </a:solidFill>
                          <a:latin typeface="Calibri"/>
                        </a:rPr>
                        <a:t>16</a:t>
                      </a:r>
                    </a:p>
                  </a:txBody>
                  <a:tcPr marL="9525" marR="9525" marT="9525" marB="0" anchor="b"/>
                </a:tc>
                <a:tc>
                  <a:txBody>
                    <a:bodyPr/>
                    <a:lstStyle/>
                    <a:p>
                      <a:pPr algn="r" fontAlgn="b"/>
                      <a:r>
                        <a:rPr lang="en-US" sz="1400" b="0" i="0" u="none" strike="noStrike">
                          <a:solidFill>
                            <a:srgbClr val="000000"/>
                          </a:solidFill>
                          <a:latin typeface="Calibri"/>
                        </a:rPr>
                        <a:t>13</a:t>
                      </a:r>
                    </a:p>
                  </a:txBody>
                  <a:tcPr marL="9525" marR="9525" marT="9525" marB="0" anchor="b"/>
                </a:tc>
                <a:tc>
                  <a:txBody>
                    <a:bodyPr/>
                    <a:lstStyle/>
                    <a:p>
                      <a:pPr algn="r" fontAlgn="b"/>
                      <a:r>
                        <a:rPr lang="en-US" sz="1400" b="1" i="0" u="none" strike="noStrike" dirty="0">
                          <a:solidFill>
                            <a:srgbClr val="000000"/>
                          </a:solidFill>
                          <a:latin typeface="Calibri"/>
                        </a:rPr>
                        <a:t>29</a:t>
                      </a:r>
                    </a:p>
                  </a:txBody>
                  <a:tcPr marL="9525" marR="9525" marT="9525" marB="0" anchor="b"/>
                </a:tc>
              </a:tr>
              <a:tr h="242451">
                <a:tc>
                  <a:txBody>
                    <a:bodyPr/>
                    <a:lstStyle/>
                    <a:p>
                      <a:pPr algn="ctr"/>
                      <a:r>
                        <a:rPr lang="en-GB" sz="1400" dirty="0" smtClean="0"/>
                        <a:t>15</a:t>
                      </a:r>
                      <a:endParaRPr lang="en-GB" dirty="0"/>
                    </a:p>
                  </a:txBody>
                  <a:tcPr marL="9525" marR="9525" marT="9525" marB="0" anchor="b"/>
                </a:tc>
                <a:tc>
                  <a:txBody>
                    <a:bodyPr/>
                    <a:lstStyle/>
                    <a:p>
                      <a:pPr algn="l" fontAlgn="b"/>
                      <a:r>
                        <a:rPr lang="en-US" sz="1400" b="0" i="0" u="none" strike="noStrike" dirty="0" err="1">
                          <a:solidFill>
                            <a:srgbClr val="000000"/>
                          </a:solidFill>
                          <a:latin typeface="Calibri"/>
                        </a:rPr>
                        <a:t>Luang</a:t>
                      </a:r>
                      <a:r>
                        <a:rPr lang="en-US" sz="1400" b="0" i="0" u="none" strike="noStrike" dirty="0">
                          <a:solidFill>
                            <a:srgbClr val="000000"/>
                          </a:solidFill>
                          <a:latin typeface="Calibri"/>
                        </a:rPr>
                        <a:t> </a:t>
                      </a:r>
                      <a:r>
                        <a:rPr lang="en-US" sz="1400" b="0" i="0" u="none" strike="noStrike" dirty="0" err="1">
                          <a:solidFill>
                            <a:srgbClr val="000000"/>
                          </a:solidFill>
                          <a:latin typeface="Calibri"/>
                        </a:rPr>
                        <a:t>Pu</a:t>
                      </a:r>
                      <a:r>
                        <a:rPr lang="en-US" sz="1400" b="0" i="0" u="none" strike="noStrike" dirty="0">
                          <a:solidFill>
                            <a:srgbClr val="000000"/>
                          </a:solidFill>
                          <a:latin typeface="Calibri"/>
                        </a:rPr>
                        <a:t> </a:t>
                      </a:r>
                      <a:r>
                        <a:rPr lang="en-US" sz="1400" b="0" i="0" u="none" strike="noStrike" dirty="0" err="1">
                          <a:solidFill>
                            <a:srgbClr val="000000"/>
                          </a:solidFill>
                          <a:latin typeface="Calibri"/>
                        </a:rPr>
                        <a:t>Supa</a:t>
                      </a:r>
                      <a:r>
                        <a:rPr lang="en-US" sz="1400" b="0" i="0" u="none" strike="noStrike" dirty="0">
                          <a:solidFill>
                            <a:srgbClr val="000000"/>
                          </a:solidFill>
                          <a:latin typeface="Calibri"/>
                        </a:rPr>
                        <a:t> Temple</a:t>
                      </a:r>
                    </a:p>
                  </a:txBody>
                  <a:tcPr marL="9525" marR="9525" marT="9525" marB="0" anchor="b"/>
                </a:tc>
                <a:tc>
                  <a:txBody>
                    <a:bodyPr/>
                    <a:lstStyle/>
                    <a:p>
                      <a:pPr algn="l" fontAlgn="b"/>
                      <a:r>
                        <a:rPr lang="en-US" sz="1400" b="0" i="0" u="none" strike="noStrike" dirty="0">
                          <a:solidFill>
                            <a:srgbClr val="000000"/>
                          </a:solidFill>
                          <a:latin typeface="Calibri"/>
                        </a:rPr>
                        <a:t>Low</a:t>
                      </a:r>
                    </a:p>
                  </a:txBody>
                  <a:tcPr marL="9525" marR="9525" marT="9525" marB="0" anchor="b"/>
                </a:tc>
                <a:tc>
                  <a:txBody>
                    <a:bodyPr/>
                    <a:lstStyle/>
                    <a:p>
                      <a:pPr algn="l" fontAlgn="b"/>
                      <a:r>
                        <a:rPr lang="en-US" sz="1400" b="0" i="0" u="none" strike="noStrike" dirty="0">
                          <a:solidFill>
                            <a:srgbClr val="000000"/>
                          </a:solidFill>
                          <a:latin typeface="Calibri"/>
                        </a:rPr>
                        <a:t>Rubber Tapping</a:t>
                      </a:r>
                    </a:p>
                  </a:txBody>
                  <a:tcPr marL="9525" marR="9525" marT="9525" marB="0" anchor="b"/>
                </a:tc>
                <a:tc>
                  <a:txBody>
                    <a:bodyPr/>
                    <a:lstStyle/>
                    <a:p>
                      <a:pPr algn="r" fontAlgn="b"/>
                      <a:r>
                        <a:rPr lang="en-US" sz="1400" b="0" i="0" u="none" strike="noStrike">
                          <a:solidFill>
                            <a:srgbClr val="000000"/>
                          </a:solidFill>
                          <a:latin typeface="Calibri"/>
                        </a:rPr>
                        <a:t>1</a:t>
                      </a:r>
                    </a:p>
                  </a:txBody>
                  <a:tcPr marL="9525" marR="9525" marT="9525" marB="0" anchor="b"/>
                </a:tc>
                <a:tc>
                  <a:txBody>
                    <a:bodyPr/>
                    <a:lstStyle/>
                    <a:p>
                      <a:pPr algn="r" fontAlgn="b"/>
                      <a:r>
                        <a:rPr lang="en-US" sz="1400" b="0" i="0" u="none" strike="noStrike">
                          <a:solidFill>
                            <a:srgbClr val="000000"/>
                          </a:solidFill>
                          <a:latin typeface="Calibri"/>
                        </a:rPr>
                        <a:t>10</a:t>
                      </a:r>
                    </a:p>
                  </a:txBody>
                  <a:tcPr marL="9525" marR="9525" marT="9525" marB="0" anchor="b"/>
                </a:tc>
                <a:tc>
                  <a:txBody>
                    <a:bodyPr/>
                    <a:lstStyle/>
                    <a:p>
                      <a:pPr algn="r" fontAlgn="b"/>
                      <a:r>
                        <a:rPr lang="en-US" sz="1400" b="1" i="0" u="none" strike="noStrike" dirty="0">
                          <a:solidFill>
                            <a:srgbClr val="000000"/>
                          </a:solidFill>
                          <a:latin typeface="Calibri"/>
                        </a:rPr>
                        <a:t>11</a:t>
                      </a:r>
                    </a:p>
                  </a:txBody>
                  <a:tcPr marL="9525" marR="9525" marT="9525" marB="0" anchor="b"/>
                </a:tc>
              </a:tr>
              <a:tr h="242451">
                <a:tc>
                  <a:txBody>
                    <a:bodyPr/>
                    <a:lstStyle/>
                    <a:p>
                      <a:pPr algn="ctr" fontAlgn="b"/>
                      <a:r>
                        <a:rPr lang="en-US" sz="1400" b="1" i="0" u="none" strike="noStrike" dirty="0">
                          <a:solidFill>
                            <a:srgbClr val="000000"/>
                          </a:solidFill>
                          <a:latin typeface="Calibri"/>
                        </a:rPr>
                        <a:t> </a:t>
                      </a:r>
                    </a:p>
                  </a:txBody>
                  <a:tcPr marL="9525" marR="9525" marT="9525" marB="0" anchor="b"/>
                </a:tc>
                <a:tc>
                  <a:txBody>
                    <a:bodyPr/>
                    <a:lstStyle/>
                    <a:p>
                      <a:pPr algn="l" fontAlgn="b"/>
                      <a:r>
                        <a:rPr lang="en-US" sz="1400" b="1" i="0" u="none" strike="noStrike" dirty="0">
                          <a:solidFill>
                            <a:srgbClr val="000000"/>
                          </a:solidFill>
                          <a:latin typeface="Calibri"/>
                        </a:rPr>
                        <a:t>Total</a:t>
                      </a:r>
                    </a:p>
                  </a:txBody>
                  <a:tcPr marL="9525" marR="9525" marT="9525" marB="0" anchor="b"/>
                </a:tc>
                <a:tc>
                  <a:txBody>
                    <a:bodyPr/>
                    <a:lstStyle/>
                    <a:p>
                      <a:pPr algn="l" fontAlgn="b"/>
                      <a:r>
                        <a:rPr lang="en-US" sz="1400" b="1" i="0" u="none" strike="noStrike">
                          <a:solidFill>
                            <a:srgbClr val="000000"/>
                          </a:solidFill>
                          <a:latin typeface="Calibri"/>
                        </a:rPr>
                        <a:t> </a:t>
                      </a:r>
                    </a:p>
                  </a:txBody>
                  <a:tcPr marL="9525" marR="9525" marT="9525" marB="0" anchor="b"/>
                </a:tc>
                <a:tc>
                  <a:txBody>
                    <a:bodyPr/>
                    <a:lstStyle/>
                    <a:p>
                      <a:pPr algn="l" fontAlgn="b"/>
                      <a:r>
                        <a:rPr lang="en-US" sz="1400" b="1" i="0" u="none" strike="noStrike" dirty="0">
                          <a:solidFill>
                            <a:srgbClr val="000000"/>
                          </a:solidFill>
                          <a:latin typeface="Calibri"/>
                        </a:rPr>
                        <a:t> </a:t>
                      </a:r>
                    </a:p>
                  </a:txBody>
                  <a:tcPr marL="9525" marR="9525" marT="9525" marB="0" anchor="b"/>
                </a:tc>
                <a:tc>
                  <a:txBody>
                    <a:bodyPr/>
                    <a:lstStyle/>
                    <a:p>
                      <a:pPr algn="r" fontAlgn="b"/>
                      <a:r>
                        <a:rPr lang="en-US" sz="1400" b="1" i="0" u="none" strike="noStrike" dirty="0">
                          <a:solidFill>
                            <a:srgbClr val="000000"/>
                          </a:solidFill>
                          <a:latin typeface="Calibri"/>
                        </a:rPr>
                        <a:t>229</a:t>
                      </a:r>
                    </a:p>
                  </a:txBody>
                  <a:tcPr marL="9525" marR="9525" marT="9525" marB="0" anchor="b"/>
                </a:tc>
                <a:tc>
                  <a:txBody>
                    <a:bodyPr/>
                    <a:lstStyle/>
                    <a:p>
                      <a:pPr algn="r" fontAlgn="b"/>
                      <a:r>
                        <a:rPr lang="en-US" sz="1400" b="1" i="0" u="none" strike="noStrike" dirty="0">
                          <a:solidFill>
                            <a:srgbClr val="000000"/>
                          </a:solidFill>
                          <a:latin typeface="Calibri"/>
                        </a:rPr>
                        <a:t>171</a:t>
                      </a:r>
                    </a:p>
                  </a:txBody>
                  <a:tcPr marL="9525" marR="9525" marT="9525" marB="0" anchor="b"/>
                </a:tc>
                <a:tc>
                  <a:txBody>
                    <a:bodyPr/>
                    <a:lstStyle/>
                    <a:p>
                      <a:pPr algn="r" fontAlgn="b"/>
                      <a:r>
                        <a:rPr lang="en-US" sz="1400" b="1" i="0" u="none" strike="noStrike" dirty="0">
                          <a:solidFill>
                            <a:srgbClr val="000000"/>
                          </a:solidFill>
                          <a:latin typeface="Calibri"/>
                        </a:rPr>
                        <a:t>400</a:t>
                      </a:r>
                    </a:p>
                  </a:txBody>
                  <a:tcPr marL="9525" marR="9525" marT="9525" marB="0" anchor="b"/>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P1080110"/>
          <p:cNvPicPr>
            <a:picLocks noChangeAspect="1" noChangeArrowheads="1"/>
          </p:cNvPicPr>
          <p:nvPr/>
        </p:nvPicPr>
        <p:blipFill>
          <a:blip r:embed="rId2" cstate="print"/>
          <a:srcRect l="1562" r="3906"/>
          <a:stretch>
            <a:fillRect/>
          </a:stretch>
        </p:blipFill>
        <p:spPr bwMode="auto">
          <a:xfrm>
            <a:off x="0" y="0"/>
            <a:ext cx="9220200" cy="6858000"/>
          </a:xfrm>
          <a:prstGeom prst="rect">
            <a:avLst/>
          </a:prstGeom>
          <a:noFill/>
          <a:ln w="9525">
            <a:noFill/>
            <a:miter lim="800000"/>
            <a:headEnd/>
            <a:tailEnd/>
          </a:ln>
        </p:spPr>
      </p:pic>
      <p:sp>
        <p:nvSpPr>
          <p:cNvPr id="5" name="Rounded Rectangle 4"/>
          <p:cNvSpPr/>
          <p:nvPr/>
        </p:nvSpPr>
        <p:spPr>
          <a:xfrm>
            <a:off x="609600" y="42672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4267201"/>
            <a:ext cx="7772400" cy="993775"/>
          </a:xfrm>
        </p:spPr>
        <p:txBody>
          <a:bodyPr>
            <a:normAutofit/>
          </a:bodyPr>
          <a:lstStyle/>
          <a:p>
            <a:r>
              <a:rPr lang="en-GB" dirty="0" smtClean="0"/>
              <a:t>Key Segment Profiles</a:t>
            </a:r>
            <a:endParaRPr lang="en-GB" dirty="0"/>
          </a:p>
        </p:txBody>
      </p:sp>
      <p:sp>
        <p:nvSpPr>
          <p:cNvPr id="3" name="Text Placeholder 2"/>
          <p:cNvSpPr>
            <a:spLocks noGrp="1"/>
          </p:cNvSpPr>
          <p:nvPr>
            <p:ph type="body" idx="1"/>
          </p:nvPr>
        </p:nvSpPr>
        <p:spPr>
          <a:xfrm>
            <a:off x="723900" y="5281613"/>
            <a:ext cx="7772400" cy="966787"/>
          </a:xfrm>
        </p:spPr>
        <p:txBody>
          <a:bodyPr/>
          <a:lstStyle/>
          <a:p>
            <a:r>
              <a:rPr lang="en-GB" dirty="0" smtClean="0"/>
              <a:t>Migrants and Thai segments as well as migrant sub-segments</a:t>
            </a:r>
            <a:endParaRPr lang="en-GB"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Respondent Segments</a:t>
            </a:r>
            <a:endParaRPr lang="en-GB" dirty="0">
              <a:solidFill>
                <a:srgbClr val="C00000"/>
              </a:solidFill>
            </a:endParaRPr>
          </a:p>
        </p:txBody>
      </p:sp>
      <p:sp>
        <p:nvSpPr>
          <p:cNvPr id="4" name="AutoShape 4"/>
          <p:cNvSpPr>
            <a:spLocks noChangeArrowheads="1"/>
          </p:cNvSpPr>
          <p:nvPr/>
        </p:nvSpPr>
        <p:spPr bwMode="auto">
          <a:xfrm>
            <a:off x="685800" y="5029200"/>
            <a:ext cx="7772400" cy="990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600" b="0" dirty="0" smtClean="0">
                <a:solidFill>
                  <a:schemeClr val="tx1"/>
                </a:solidFill>
              </a:rPr>
              <a:t>Most of the Thais interviewed were local Thais who grew up in Phuket but many have also moved in from other provinces. Migrants are split nearly 50/50 between Burmese and Mon and three our of four migrants interviewed were registered. </a:t>
            </a:r>
            <a:endParaRPr lang="en-US" sz="1600" b="0" dirty="0">
              <a:solidFill>
                <a:schemeClr val="tx1"/>
              </a:solidFill>
            </a:endParaRPr>
          </a:p>
        </p:txBody>
      </p:sp>
      <p:graphicFrame>
        <p:nvGraphicFramePr>
          <p:cNvPr id="5" name="Chart 4"/>
          <p:cNvGraphicFramePr/>
          <p:nvPr/>
        </p:nvGraphicFramePr>
        <p:xfrm>
          <a:off x="22860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1492214" y="1323201"/>
            <a:ext cx="1041952"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Thai Origin</a:t>
            </a:r>
            <a:endParaRPr lang="th-TH" sz="1600" b="1" u="sng" dirty="0">
              <a:solidFill>
                <a:schemeClr val="tx1"/>
              </a:solidFill>
            </a:endParaRPr>
          </a:p>
        </p:txBody>
      </p:sp>
      <p:sp>
        <p:nvSpPr>
          <p:cNvPr id="11" name="Rectangle 52"/>
          <p:cNvSpPr>
            <a:spLocks noChangeArrowheads="1"/>
          </p:cNvSpPr>
          <p:nvPr/>
        </p:nvSpPr>
        <p:spPr bwMode="auto">
          <a:xfrm>
            <a:off x="3843090" y="1323201"/>
            <a:ext cx="1393844"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Migrant Origin</a:t>
            </a:r>
            <a:endParaRPr lang="th-TH" sz="1600" b="1" u="sng" dirty="0">
              <a:solidFill>
                <a:schemeClr val="tx1"/>
              </a:solidFill>
            </a:endParaRPr>
          </a:p>
        </p:txBody>
      </p:sp>
      <p:graphicFrame>
        <p:nvGraphicFramePr>
          <p:cNvPr id="12" name="Chart 11"/>
          <p:cNvGraphicFramePr/>
          <p:nvPr/>
        </p:nvGraphicFramePr>
        <p:xfrm>
          <a:off x="28194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5410200" y="1981200"/>
          <a:ext cx="3733800" cy="28956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52"/>
          <p:cNvSpPr>
            <a:spLocks noChangeArrowheads="1"/>
          </p:cNvSpPr>
          <p:nvPr/>
        </p:nvSpPr>
        <p:spPr bwMode="auto">
          <a:xfrm>
            <a:off x="6471166" y="1323201"/>
            <a:ext cx="1405513"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Migrant Status</a:t>
            </a:r>
            <a:endParaRPr lang="th-TH" sz="1600" b="1" u="sng" dirty="0">
              <a:solidFill>
                <a:schemeClr val="tx1"/>
              </a:solidFill>
            </a:endParaRPr>
          </a:p>
        </p:txBody>
      </p:sp>
      <p:sp>
        <p:nvSpPr>
          <p:cNvPr id="15" name="TextBox 14"/>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en-GB" dirty="0" smtClean="0"/>
              <a:t>Migrant vs. Thai Profile</a:t>
            </a:r>
            <a:endParaRPr lang="en-GB" dirty="0"/>
          </a:p>
        </p:txBody>
      </p:sp>
      <p:graphicFrame>
        <p:nvGraphicFramePr>
          <p:cNvPr id="4" name="Group 574"/>
          <p:cNvGraphicFramePr>
            <a:graphicFrameLocks/>
          </p:cNvGraphicFramePr>
          <p:nvPr/>
        </p:nvGraphicFramePr>
        <p:xfrm>
          <a:off x="762000" y="762001"/>
          <a:ext cx="4953000" cy="5562612"/>
        </p:xfrm>
        <a:graphic>
          <a:graphicData uri="http://schemas.openxmlformats.org/drawingml/2006/table">
            <a:tbl>
              <a:tblPr/>
              <a:tblGrid>
                <a:gridCol w="2568222"/>
                <a:gridCol w="1192389"/>
                <a:gridCol w="1192389"/>
              </a:tblGrid>
              <a:tr h="724688">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Profile</a:t>
                      </a:r>
                      <a:endParaRPr kumimoji="0" lang="th-TH" sz="1200" b="1"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Migrants</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n=400</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a:t>
                      </a:r>
                      <a:endParaRPr kumimoji="0" lang="th-TH" sz="1200" b="1"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Thai</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n=400</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a:t>
                      </a:r>
                      <a:endParaRPr kumimoji="0" lang="th-TH" sz="1200" b="1"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1" i="0" u="none" strike="noStrike" cap="none" normalizeH="0" baseline="0" dirty="0" smtClean="0">
                          <a:ln>
                            <a:noFill/>
                          </a:ln>
                          <a:solidFill>
                            <a:schemeClr val="bg1"/>
                          </a:solidFill>
                          <a:effectLst/>
                          <a:latin typeface="+mn-lt"/>
                        </a:rPr>
                        <a:t>Sex</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Males</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50</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50</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Females</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50</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50</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mn-lt"/>
                        </a:rPr>
                        <a:t>Age</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14-24</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28</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18</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25-34</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46</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35-49</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41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n-lt"/>
                        </a:rPr>
                        <a:t>50 or older</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20</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1" i="0" u="none" strike="noStrike" cap="none" normalizeH="0" baseline="0" dirty="0" smtClean="0">
                          <a:ln>
                            <a:noFill/>
                          </a:ln>
                          <a:solidFill>
                            <a:schemeClr val="bg1"/>
                          </a:solidFill>
                          <a:effectLst/>
                          <a:latin typeface="+mn-lt"/>
                        </a:rPr>
                        <a:t>Education</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Elementary school not complete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29</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Elementary school</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27</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34</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Junior high school</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25</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20</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Senior high school</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17</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19</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Diploma, University or higher</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22</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mn-lt"/>
                        </a:rPr>
                        <a:t>Work status</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Studying</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8</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Employed</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86</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42</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Home duties</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17</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Unemployed looking for work</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4</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Self employed or other</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29</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mn-lt"/>
                        </a:rPr>
                        <a:t>Income (SES)</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35,001+ (ABC+)</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24,000-35,000  (C)</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&gt;1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18,000-24,000  (C-) </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7,500-18,000  (D)</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40</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54</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7,500 or less  (E)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57</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7</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AutoShape 4"/>
          <p:cNvSpPr>
            <a:spLocks noChangeArrowheads="1"/>
          </p:cNvSpPr>
          <p:nvPr/>
        </p:nvSpPr>
        <p:spPr bwMode="auto">
          <a:xfrm>
            <a:off x="6172200" y="990600"/>
            <a:ext cx="2667000" cy="32004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dirty="0" smtClean="0"/>
              <a:t>As can be seen, there is a vast difference between migrants living in camps and Thais. Migrants are much younger and most are poorly educated. In terms of financial means they are far worse off with nearly all of them found in the lowest socioeconomic segments of D and E.</a:t>
            </a:r>
            <a:endParaRPr lang="en-US" sz="1400" b="0" dirty="0">
              <a:solidFill>
                <a:schemeClr val="tx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en-GB" dirty="0" smtClean="0"/>
              <a:t>Migrant vs. Thai Profile</a:t>
            </a:r>
            <a:endParaRPr lang="en-GB" dirty="0"/>
          </a:p>
        </p:txBody>
      </p:sp>
      <p:sp>
        <p:nvSpPr>
          <p:cNvPr id="5" name="AutoShape 4"/>
          <p:cNvSpPr>
            <a:spLocks noChangeArrowheads="1"/>
          </p:cNvSpPr>
          <p:nvPr/>
        </p:nvSpPr>
        <p:spPr bwMode="auto">
          <a:xfrm>
            <a:off x="6172200" y="990600"/>
            <a:ext cx="2667000" cy="3352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dirty="0" smtClean="0"/>
              <a:t>As expected the migrants have smaller households but over half are married and one in five have children under 5 years. </a:t>
            </a:r>
          </a:p>
          <a:p>
            <a:pPr marL="114300" algn="l">
              <a:lnSpc>
                <a:spcPct val="110000"/>
              </a:lnSpc>
              <a:buClr>
                <a:schemeClr val="bg1"/>
              </a:buClr>
              <a:buSzPct val="100000"/>
              <a:buFont typeface="Times New Roman" pitchFamily="18" charset="0"/>
              <a:buNone/>
            </a:pPr>
            <a:r>
              <a:rPr lang="en-US" sz="1400" b="0" dirty="0" smtClean="0">
                <a:solidFill>
                  <a:schemeClr val="tx1"/>
                </a:solidFill>
              </a:rPr>
              <a:t>Two out of three migrants can speak a bit of Thai but almost none of them can read and write Thai. </a:t>
            </a:r>
            <a:r>
              <a:rPr lang="en-US" sz="1400" dirty="0" smtClean="0"/>
              <a:t>Whilst the vast majority can speak Burmese some 7-10 percent are illiterate and are not able to read or write in any of the three languages.</a:t>
            </a:r>
            <a:endParaRPr lang="en-US" sz="1400" b="0" dirty="0">
              <a:solidFill>
                <a:schemeClr val="tx1"/>
              </a:solidFill>
            </a:endParaRPr>
          </a:p>
        </p:txBody>
      </p:sp>
      <p:graphicFrame>
        <p:nvGraphicFramePr>
          <p:cNvPr id="6" name="Group 574"/>
          <p:cNvGraphicFramePr>
            <a:graphicFrameLocks/>
          </p:cNvGraphicFramePr>
          <p:nvPr/>
        </p:nvGraphicFramePr>
        <p:xfrm>
          <a:off x="762000" y="762001"/>
          <a:ext cx="4953000" cy="4998002"/>
        </p:xfrm>
        <a:graphic>
          <a:graphicData uri="http://schemas.openxmlformats.org/drawingml/2006/table">
            <a:tbl>
              <a:tblPr/>
              <a:tblGrid>
                <a:gridCol w="2568222"/>
                <a:gridCol w="1192389"/>
                <a:gridCol w="1192389"/>
              </a:tblGrid>
              <a:tr h="724688">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Profile</a:t>
                      </a:r>
                      <a:endParaRPr kumimoji="0" lang="th-TH" sz="1200" b="1"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Migrants</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n=400</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a:t>
                      </a:r>
                      <a:endParaRPr kumimoji="0" lang="th-TH" sz="1200" b="1"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Thai</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n=400</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a:t>
                      </a:r>
                      <a:endParaRPr kumimoji="0" lang="th-TH" sz="1200" b="1"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1" i="0" u="none" strike="noStrike" cap="none" normalizeH="0" baseline="0" dirty="0" smtClean="0">
                          <a:ln>
                            <a:noFill/>
                          </a:ln>
                          <a:solidFill>
                            <a:schemeClr val="bg1"/>
                          </a:solidFill>
                          <a:effectLst/>
                          <a:latin typeface="+mn-lt"/>
                        </a:rPr>
                        <a:t>Marital status</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Married</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63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70</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mn-lt"/>
                        </a:rPr>
                        <a:t>Household size</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bg1"/>
                          </a:solidFill>
                          <a:effectLst/>
                          <a:latin typeface="+mn-lt"/>
                        </a:rPr>
                        <a:t>#</a:t>
                      </a: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bg1"/>
                          </a:solidFill>
                          <a:effectLst/>
                          <a:latin typeface="+mn-lt"/>
                        </a:rPr>
                        <a:t>#</a:t>
                      </a: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Avg. number of people living in the household</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3.5</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mn-lt"/>
                        </a:rPr>
                        <a:t>Children</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Have children under 5 years</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19</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27</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1" i="0" u="none" strike="noStrike" cap="none" normalizeH="0" baseline="0" dirty="0" smtClean="0">
                          <a:ln>
                            <a:noFill/>
                          </a:ln>
                          <a:solidFill>
                            <a:schemeClr val="bg1"/>
                          </a:solidFill>
                          <a:effectLst/>
                          <a:latin typeface="+mn-lt"/>
                        </a:rPr>
                        <a:t>Thai language proficiency</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Speak</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68</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100</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Read</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100</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Write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100</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1" i="0" u="none" strike="noStrike" cap="none" normalizeH="0" baseline="0" dirty="0" smtClean="0">
                          <a:ln>
                            <a:noFill/>
                          </a:ln>
                          <a:solidFill>
                            <a:schemeClr val="bg1"/>
                          </a:solidFill>
                          <a:effectLst/>
                          <a:latin typeface="+mn-lt"/>
                        </a:rPr>
                        <a:t>Burmese language proficiency</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Speak</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96</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Read</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88</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Write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86</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1" i="0" u="none" strike="noStrike" cap="none" normalizeH="0" baseline="0" dirty="0" smtClean="0">
                          <a:ln>
                            <a:noFill/>
                          </a:ln>
                          <a:solidFill>
                            <a:schemeClr val="bg1"/>
                          </a:solidFill>
                          <a:effectLst/>
                          <a:latin typeface="+mn-lt"/>
                        </a:rPr>
                        <a:t>Mon language proficiency</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Speak</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Read</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Write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19</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1" i="0" u="none" strike="noStrike" cap="none" normalizeH="0" baseline="0" dirty="0" smtClean="0">
                          <a:ln>
                            <a:noFill/>
                          </a:ln>
                          <a:solidFill>
                            <a:schemeClr val="bg1"/>
                          </a:solidFill>
                          <a:effectLst/>
                          <a:latin typeface="+mn-lt"/>
                        </a:rPr>
                        <a:t>Illiterate</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Speak none of the three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Read none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7</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Write none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10</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715962"/>
          </a:xfrm>
        </p:spPr>
        <p:txBody>
          <a:bodyPr>
            <a:normAutofit/>
          </a:bodyPr>
          <a:lstStyle/>
          <a:p>
            <a:r>
              <a:rPr lang="en-GB" dirty="0" smtClean="0"/>
              <a:t>Registered vs. Unregistered Migrant Profile</a:t>
            </a:r>
            <a:endParaRPr lang="en-GB" dirty="0"/>
          </a:p>
        </p:txBody>
      </p:sp>
      <p:sp>
        <p:nvSpPr>
          <p:cNvPr id="5" name="AutoShape 4"/>
          <p:cNvSpPr>
            <a:spLocks noChangeArrowheads="1"/>
          </p:cNvSpPr>
          <p:nvPr/>
        </p:nvSpPr>
        <p:spPr bwMode="auto">
          <a:xfrm>
            <a:off x="6172200" y="990600"/>
            <a:ext cx="2667000" cy="32004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dirty="0" smtClean="0"/>
              <a:t>The unregistered migrants tend to be a bit younger still and are on average even worse off economically with two thirds being found in the lowest socioeconomic segment E.</a:t>
            </a:r>
            <a:endParaRPr lang="en-US" sz="1400" b="0" dirty="0">
              <a:solidFill>
                <a:schemeClr val="tx1"/>
              </a:solidFill>
            </a:endParaRPr>
          </a:p>
        </p:txBody>
      </p:sp>
      <p:graphicFrame>
        <p:nvGraphicFramePr>
          <p:cNvPr id="6" name="Group 574"/>
          <p:cNvGraphicFramePr>
            <a:graphicFrameLocks/>
          </p:cNvGraphicFramePr>
          <p:nvPr/>
        </p:nvGraphicFramePr>
        <p:xfrm>
          <a:off x="762001" y="762001"/>
          <a:ext cx="4953000" cy="5562612"/>
        </p:xfrm>
        <a:graphic>
          <a:graphicData uri="http://schemas.openxmlformats.org/drawingml/2006/table">
            <a:tbl>
              <a:tblPr/>
              <a:tblGrid>
                <a:gridCol w="2568222"/>
                <a:gridCol w="1192389"/>
                <a:gridCol w="1192389"/>
              </a:tblGrid>
              <a:tr h="724688">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Profile</a:t>
                      </a:r>
                      <a:endParaRPr kumimoji="0" lang="th-TH" sz="1200" b="1"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Registered</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n=297</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a:t>
                      </a:r>
                      <a:endParaRPr kumimoji="0" lang="th-TH" sz="1200" b="1"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Unregistered</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n=103</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a:t>
                      </a:r>
                      <a:endParaRPr kumimoji="0" lang="th-TH" sz="1200" b="1"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1" i="0" u="none" strike="noStrike" cap="none" normalizeH="0" baseline="0" dirty="0" smtClean="0">
                          <a:ln>
                            <a:noFill/>
                          </a:ln>
                          <a:solidFill>
                            <a:schemeClr val="bg1"/>
                          </a:solidFill>
                          <a:effectLst/>
                          <a:latin typeface="+mn-lt"/>
                        </a:rPr>
                        <a:t>Sex</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Males</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49</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52</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Females</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48</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mn-lt"/>
                        </a:rPr>
                        <a:t>Age</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14-24</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25</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38</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25-34</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47</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44</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35-49</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25</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18</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n-lt"/>
                        </a:rPr>
                        <a:t>50 or older</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4</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1" i="0" u="none" strike="noStrike" cap="none" normalizeH="0" baseline="0" dirty="0" smtClean="0">
                          <a:ln>
                            <a:noFill/>
                          </a:ln>
                          <a:solidFill>
                            <a:schemeClr val="bg1"/>
                          </a:solidFill>
                          <a:effectLst/>
                          <a:latin typeface="+mn-lt"/>
                        </a:rPr>
                        <a:t>Education</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Elementary school not complete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31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22</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Elementary school</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26</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31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Junior high school</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24</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27</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Senior high school</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18</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16</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Diploma, University or higher</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4</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mn-lt"/>
                        </a:rPr>
                        <a:t>Work status</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Studying</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Employed</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84</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93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Home duties</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15</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7</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Unemployed looking for work</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Self employed or other</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mn-lt"/>
                        </a:rPr>
                        <a:t>Income (SES)</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35,001+ (ABC+)</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24,000-35,000  (C)</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18,000-24,000  (C-) </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4</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7,500-18,000  (D)</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43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29</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7,500 or less  (E)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68</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000"/>
                    </a:solidFill>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715962"/>
          </a:xfrm>
        </p:spPr>
        <p:txBody>
          <a:bodyPr>
            <a:normAutofit/>
          </a:bodyPr>
          <a:lstStyle/>
          <a:p>
            <a:r>
              <a:rPr lang="en-GB" dirty="0" smtClean="0"/>
              <a:t>Registered vs. Unregistered Migrant Profile</a:t>
            </a:r>
            <a:endParaRPr lang="en-GB" dirty="0"/>
          </a:p>
        </p:txBody>
      </p:sp>
      <p:graphicFrame>
        <p:nvGraphicFramePr>
          <p:cNvPr id="4" name="Group 574"/>
          <p:cNvGraphicFramePr>
            <a:graphicFrameLocks/>
          </p:cNvGraphicFramePr>
          <p:nvPr/>
        </p:nvGraphicFramePr>
        <p:xfrm>
          <a:off x="762000" y="762001"/>
          <a:ext cx="4953000" cy="5556224"/>
        </p:xfrm>
        <a:graphic>
          <a:graphicData uri="http://schemas.openxmlformats.org/drawingml/2006/table">
            <a:tbl>
              <a:tblPr/>
              <a:tblGrid>
                <a:gridCol w="2568222"/>
                <a:gridCol w="1192389"/>
                <a:gridCol w="1192389"/>
              </a:tblGrid>
              <a:tr h="724688">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Profile</a:t>
                      </a:r>
                      <a:endParaRPr kumimoji="0" lang="th-TH" sz="1200" b="1"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Registered</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n=297</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a:t>
                      </a:r>
                      <a:endParaRPr kumimoji="0" lang="th-TH" sz="1200" b="1"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Unregistered</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n=103</a:t>
                      </a:r>
                    </a:p>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mn-lt"/>
                        </a:rPr>
                        <a:t>(%)</a:t>
                      </a:r>
                      <a:endParaRPr kumimoji="0" lang="th-TH" sz="1200" b="1"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1" i="0" u="none" strike="noStrike" cap="none" normalizeH="0" baseline="0" dirty="0" smtClean="0">
                          <a:ln>
                            <a:noFill/>
                          </a:ln>
                          <a:solidFill>
                            <a:schemeClr val="bg1"/>
                          </a:solidFill>
                          <a:effectLst/>
                          <a:latin typeface="+mn-lt"/>
                        </a:rPr>
                        <a:t>Marital status</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Married</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67</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52</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mn-lt"/>
                        </a:rPr>
                        <a:t>Household size</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bg1"/>
                          </a:solidFill>
                          <a:effectLst/>
                          <a:latin typeface="+mn-lt"/>
                        </a:rPr>
                        <a:t>#</a:t>
                      </a: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bg1"/>
                          </a:solidFill>
                          <a:effectLst/>
                          <a:latin typeface="+mn-lt"/>
                        </a:rPr>
                        <a:t>#</a:t>
                      </a: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Avg. number of people living in the household</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2.2</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1.9</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mn-lt"/>
                        </a:rPr>
                        <a:t>Children</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Have children under 5 years</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8</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1" i="0" u="none" strike="noStrike" cap="none" normalizeH="0" baseline="0" dirty="0" smtClean="0">
                          <a:ln>
                            <a:noFill/>
                          </a:ln>
                          <a:solidFill>
                            <a:schemeClr val="bg1"/>
                          </a:solidFill>
                          <a:effectLst/>
                          <a:latin typeface="+mn-lt"/>
                        </a:rPr>
                        <a:t>Thai language proficiency</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Speak</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72</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Read</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Write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1" i="0" u="none" strike="noStrike" cap="none" normalizeH="0" baseline="0" dirty="0" smtClean="0">
                          <a:ln>
                            <a:noFill/>
                          </a:ln>
                          <a:solidFill>
                            <a:schemeClr val="bg1"/>
                          </a:solidFill>
                          <a:effectLst/>
                          <a:latin typeface="+mn-lt"/>
                        </a:rPr>
                        <a:t>Burmese language proficiency</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Speak</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96</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97</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Read</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86</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92</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Write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84</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89</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1" i="0" u="none" strike="noStrike" cap="none" normalizeH="0" baseline="0" dirty="0" smtClean="0">
                          <a:ln>
                            <a:noFill/>
                          </a:ln>
                          <a:solidFill>
                            <a:schemeClr val="bg1"/>
                          </a:solidFill>
                          <a:effectLst/>
                          <a:latin typeface="+mn-lt"/>
                        </a:rPr>
                        <a:t>Mon language proficiency</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Speak</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36</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Read</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18</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Write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21</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15</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1" i="0" u="none" strike="noStrike" cap="none" normalizeH="0" baseline="0" dirty="0" smtClean="0">
                          <a:ln>
                            <a:noFill/>
                          </a:ln>
                          <a:solidFill>
                            <a:schemeClr val="bg1"/>
                          </a:solidFill>
                          <a:effectLst/>
                          <a:latin typeface="+mn-lt"/>
                        </a:rPr>
                        <a:t>Illiterate</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bg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Speak none of the three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chemeClr val="bg1"/>
                        </a:buClr>
                        <a:buSzPct val="100000"/>
                        <a:buFont typeface="Times New Roman" pitchFamily="18" charset="0"/>
                        <a:buNone/>
                        <a:tabLst/>
                      </a:pPr>
                      <a:r>
                        <a:rPr kumimoji="0" lang="en-US" sz="1200" b="0" i="0" u="none" strike="noStrike" cap="none" normalizeH="0" baseline="0" dirty="0" smtClean="0">
                          <a:ln>
                            <a:noFill/>
                          </a:ln>
                          <a:solidFill>
                            <a:schemeClr val="tx1"/>
                          </a:solidFill>
                          <a:effectLst/>
                          <a:latin typeface="+mn-lt"/>
                        </a:rPr>
                        <a:t>Read no language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8</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2</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Write no language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10</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7</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mn-lt"/>
                        </a:rPr>
                        <a:t>Ethnicity</a:t>
                      </a:r>
                      <a:endParaRPr kumimoji="0" lang="th-TH" sz="1200" b="1" i="0" u="none" strike="noStrike" cap="none" normalizeH="0" baseline="0" dirty="0" smtClean="0">
                        <a:ln>
                          <a:noFill/>
                        </a:ln>
                        <a:solidFill>
                          <a:schemeClr val="bg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Burmese</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53</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68</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86074">
                <a:tc>
                  <a:txBody>
                    <a:bodyPr/>
                    <a:lstStyle/>
                    <a:p>
                      <a:pPr marL="0" marR="0" lvl="0" indent="0" algn="l"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Mon</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47</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40000"/>
                        </a:spcAft>
                        <a:buClr>
                          <a:srgbClr val="FF008C"/>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mn-lt"/>
                        </a:rPr>
                        <a:t>32</a:t>
                      </a:r>
                      <a:endParaRPr kumimoji="0" lang="th-TH" sz="1200" b="0" i="0" u="none" strike="noStrike" cap="none" normalizeH="0" baseline="0" dirty="0" smtClean="0">
                        <a:ln>
                          <a:noFill/>
                        </a:ln>
                        <a:solidFill>
                          <a:schemeClr val="tx1"/>
                        </a:solidFill>
                        <a:effectLst/>
                        <a:latin typeface="+mn-lt"/>
                      </a:endParaRPr>
                    </a:p>
                  </a:txBody>
                  <a:tcPr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AutoShape 4"/>
          <p:cNvSpPr>
            <a:spLocks noChangeArrowheads="1"/>
          </p:cNvSpPr>
          <p:nvPr/>
        </p:nvSpPr>
        <p:spPr bwMode="auto">
          <a:xfrm>
            <a:off x="6172200" y="990600"/>
            <a:ext cx="2667000" cy="4800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dirty="0" smtClean="0"/>
              <a:t>The major difference between registered and unregistered migrants is that those who are registered tend to live in larger households. They are more likely to be married and to have young children. However, in terms of language proficiency there is no major difference.  The majority of the unregistered migrants are Burmese.</a:t>
            </a:r>
          </a:p>
          <a:p>
            <a:pPr marL="114300" algn="l">
              <a:lnSpc>
                <a:spcPct val="110000"/>
              </a:lnSpc>
              <a:buClr>
                <a:schemeClr val="bg1"/>
              </a:buClr>
              <a:buSzPct val="100000"/>
              <a:buFont typeface="Times New Roman" pitchFamily="18" charset="0"/>
              <a:buNone/>
            </a:pPr>
            <a:endParaRPr lang="en-US" sz="1400" b="0" dirty="0" smtClean="0">
              <a:solidFill>
                <a:schemeClr val="tx1"/>
              </a:solidFill>
            </a:endParaRPr>
          </a:p>
          <a:p>
            <a:pPr marL="114300" algn="l">
              <a:lnSpc>
                <a:spcPct val="110000"/>
              </a:lnSpc>
              <a:buClr>
                <a:schemeClr val="bg1"/>
              </a:buClr>
              <a:buSzPct val="100000"/>
              <a:buFont typeface="Times New Roman" pitchFamily="18" charset="0"/>
              <a:buNone/>
            </a:pPr>
            <a:r>
              <a:rPr lang="en-US" sz="1400" b="1" dirty="0" smtClean="0"/>
              <a:t>It should be noted that unregistered migrants were fairly evenly spread across the camps both in terms of industry and malaria transmission risk zone.</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7" descr="P1080080"/>
          <p:cNvPicPr>
            <a:picLocks noChangeAspect="1" noChangeArrowheads="1"/>
          </p:cNvPicPr>
          <p:nvPr/>
        </p:nvPicPr>
        <p:blipFill>
          <a:blip r:embed="rId2" cstate="print"/>
          <a:srcRect b="7808"/>
          <a:stretch>
            <a:fillRect/>
          </a:stretch>
        </p:blipFill>
        <p:spPr bwMode="auto">
          <a:xfrm>
            <a:off x="-62630" y="0"/>
            <a:ext cx="9206630" cy="6858001"/>
          </a:xfrm>
          <a:prstGeom prst="rect">
            <a:avLst/>
          </a:prstGeom>
          <a:noFill/>
          <a:ln w="9525">
            <a:noFill/>
            <a:miter lim="800000"/>
            <a:headEnd/>
            <a:tailEnd/>
          </a:ln>
        </p:spPr>
      </p:pic>
      <p:sp>
        <p:nvSpPr>
          <p:cNvPr id="10" name="Rounded Rectangle 9"/>
          <p:cNvSpPr/>
          <p:nvPr/>
        </p:nvSpPr>
        <p:spPr>
          <a:xfrm>
            <a:off x="609600" y="43434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11" name="Title 1"/>
          <p:cNvSpPr txBox="1">
            <a:spLocks/>
          </p:cNvSpPr>
          <p:nvPr/>
        </p:nvSpPr>
        <p:spPr>
          <a:xfrm>
            <a:off x="723900" y="4343400"/>
            <a:ext cx="7772400" cy="993775"/>
          </a:xfrm>
          <a:prstGeom prst="rect">
            <a:avLst/>
          </a:prstGeom>
          <a:no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Knowledge About</a:t>
            </a:r>
            <a:r>
              <a:rPr kumimoji="0" lang="en-GB" sz="3200" b="1" i="0" u="none" strike="noStrike" kern="1200" cap="none" spc="0" normalizeH="0" noProof="0" dirty="0" smtClean="0">
                <a:ln>
                  <a:noFill/>
                </a:ln>
                <a:solidFill>
                  <a:srgbClr val="C00000"/>
                </a:solidFill>
                <a:effectLst/>
                <a:uLnTx/>
                <a:uFillTx/>
                <a:latin typeface="Nyala" pitchFamily="2" charset="0"/>
                <a:ea typeface="Tahoma" pitchFamily="34" charset="0"/>
                <a:cs typeface="Tahoma" pitchFamily="34" charset="0"/>
              </a:rPr>
              <a:t> Influenza Like Illnesses</a:t>
            </a:r>
            <a:endParaRPr kumimoji="0" lang="en-GB" sz="3200" b="1"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sp>
        <p:nvSpPr>
          <p:cNvPr id="12" name="Text Placeholder 2"/>
          <p:cNvSpPr txBox="1">
            <a:spLocks/>
          </p:cNvSpPr>
          <p:nvPr/>
        </p:nvSpPr>
        <p:spPr>
          <a:xfrm>
            <a:off x="723900" y="5357813"/>
            <a:ext cx="7772400" cy="966787"/>
          </a:xfrm>
          <a:prstGeom prst="rect">
            <a:avLst/>
          </a:prstGeom>
          <a:noFill/>
        </p:spPr>
        <p:txBody>
          <a:bodyPr vert="horz" lIns="91440" tIns="45720" rIns="91440" bIns="45720" rtlCol="0" anchor="t">
            <a:normAutofit/>
          </a:bodyPr>
          <a:lstStyle/>
          <a:p>
            <a:pPr marL="0" marR="0" lvl="0" indent="0" algn="l"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Symptoms,</a:t>
            </a:r>
            <a:r>
              <a:rPr kumimoji="0" lang="en-GB" sz="2000" b="0" i="0" u="none" strike="noStrike" kern="1200" cap="none" spc="0" normalizeH="0" noProof="0" dirty="0" smtClean="0">
                <a:ln>
                  <a:noFill/>
                </a:ln>
                <a:solidFill>
                  <a:schemeClr val="tx1"/>
                </a:solidFill>
                <a:effectLst/>
                <a:uLnTx/>
                <a:uFillTx/>
                <a:latin typeface="+mn-lt"/>
                <a:ea typeface="+mn-ea"/>
                <a:cs typeface="+mn-cs"/>
              </a:rPr>
              <a:t> transmission routes and how to block transmission in relation to malaria, dengue and avian influenza.</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Knowledge of Malaria</a:t>
            </a:r>
            <a:endParaRPr lang="en-GB" dirty="0">
              <a:solidFill>
                <a:srgbClr val="C00000"/>
              </a:solidFill>
            </a:endParaRPr>
          </a:p>
        </p:txBody>
      </p:sp>
      <p:sp>
        <p:nvSpPr>
          <p:cNvPr id="4" name="AutoShape 4"/>
          <p:cNvSpPr>
            <a:spLocks noChangeArrowheads="1"/>
          </p:cNvSpPr>
          <p:nvPr/>
        </p:nvSpPr>
        <p:spPr bwMode="auto">
          <a:xfrm>
            <a:off x="685800" y="4953000"/>
            <a:ext cx="7772400" cy="12954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The vast majority of migrants are aware of malaria and amongst the Thai population it is 100 percent. Awareness across different migrant groups did not differ significantly and shows that Malaria is a disease that people in general know something about. The only group found with a somewhat lower score were migrants located in low risk malaria zones. This could be explained by the Malaria Unit having done a lot of activities in camps with higher risk.</a:t>
            </a:r>
            <a:endParaRPr lang="en-US" sz="1400" b="0" dirty="0">
              <a:solidFill>
                <a:schemeClr val="tx1"/>
              </a:solidFill>
            </a:endParaRPr>
          </a:p>
        </p:txBody>
      </p:sp>
      <p:graphicFrame>
        <p:nvGraphicFramePr>
          <p:cNvPr id="5" name="Chart 4"/>
          <p:cNvGraphicFramePr/>
          <p:nvPr/>
        </p:nvGraphicFramePr>
        <p:xfrm>
          <a:off x="381000" y="2057400"/>
          <a:ext cx="3581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1828800" y="159722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graphicFrame>
        <p:nvGraphicFramePr>
          <p:cNvPr id="10" name="Chart 9"/>
          <p:cNvGraphicFramePr/>
          <p:nvPr/>
        </p:nvGraphicFramePr>
        <p:xfrm>
          <a:off x="3581400" y="2057400"/>
          <a:ext cx="3581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52"/>
          <p:cNvSpPr>
            <a:spLocks noChangeArrowheads="1"/>
          </p:cNvSpPr>
          <p:nvPr/>
        </p:nvSpPr>
        <p:spPr bwMode="auto">
          <a:xfrm>
            <a:off x="4858537" y="159722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sp>
        <p:nvSpPr>
          <p:cNvPr id="9" name="Pentagon 8"/>
          <p:cNvSpPr/>
          <p:nvPr/>
        </p:nvSpPr>
        <p:spPr>
          <a:xfrm flipH="1">
            <a:off x="7010400" y="2362200"/>
            <a:ext cx="1981200" cy="606672"/>
          </a:xfrm>
          <a:prstGeom prst="homePlate">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80% for Low malaria transmission risk zone</a:t>
            </a:r>
            <a:endParaRPr lang="en-GB" sz="1400" dirty="0"/>
          </a:p>
        </p:txBody>
      </p:sp>
      <p:sp>
        <p:nvSpPr>
          <p:cNvPr id="14" name="TextBox 13"/>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Malaria Symptoms</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105399"/>
            <a:ext cx="7772400" cy="1143001"/>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Correct recognition of high fever and cold shivers is relatively high, especially amongst the Thai population. For other malaria symptoms, such as sweating, there is a recognition gap, especially amongst the migrants. Symptoms which are more relevant for other ILIs are associated with malaria by many people and again, a larger proportion of the migrants have incorrect knowledge here.</a:t>
            </a:r>
            <a:endParaRPr lang="en-US" sz="1400" dirty="0"/>
          </a:p>
        </p:txBody>
      </p:sp>
      <p:graphicFrame>
        <p:nvGraphicFramePr>
          <p:cNvPr id="15" name="Content Placeholder 4"/>
          <p:cNvGraphicFramePr>
            <a:graphicFrameLocks noGrp="1"/>
          </p:cNvGraphicFramePr>
          <p:nvPr>
            <p:ph sz="half" idx="1"/>
          </p:nvPr>
        </p:nvGraphicFramePr>
        <p:xfrm>
          <a:off x="685800" y="1371600"/>
          <a:ext cx="77724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6400800"/>
            <a:ext cx="3605474" cy="261610"/>
          </a:xfrm>
          <a:prstGeom prst="rect">
            <a:avLst/>
          </a:prstGeom>
          <a:noFill/>
        </p:spPr>
        <p:txBody>
          <a:bodyPr wrap="none" rtlCol="0">
            <a:spAutoFit/>
          </a:bodyPr>
          <a:lstStyle/>
          <a:p>
            <a:r>
              <a:rPr lang="en-GB" sz="1100" i="1" dirty="0" smtClean="0"/>
              <a:t>Base: Those aware of malaria (Thai n=398, Migrants n=352)</a:t>
            </a:r>
            <a:endParaRPr lang="en-GB" sz="1100" i="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 Risk Profile Segmentation</a:t>
            </a:r>
            <a:endParaRPr lang="en-GB" dirty="0"/>
          </a:p>
        </p:txBody>
      </p:sp>
      <p:sp>
        <p:nvSpPr>
          <p:cNvPr id="3" name="Content Placeholder 2"/>
          <p:cNvSpPr>
            <a:spLocks noGrp="1"/>
          </p:cNvSpPr>
          <p:nvPr>
            <p:ph idx="1"/>
          </p:nvPr>
        </p:nvSpPr>
        <p:spPr>
          <a:xfrm>
            <a:off x="457200" y="1066800"/>
            <a:ext cx="2895600" cy="5562600"/>
          </a:xfrm>
        </p:spPr>
        <p:txBody>
          <a:bodyPr>
            <a:noAutofit/>
          </a:bodyPr>
          <a:lstStyle/>
          <a:p>
            <a:pPr marL="236538" indent="-236538" algn="just">
              <a:lnSpc>
                <a:spcPct val="110000"/>
              </a:lnSpc>
            </a:pPr>
            <a:r>
              <a:rPr lang="en-US" sz="1200" dirty="0" smtClean="0"/>
              <a:t>The following table summarizes the different elements that contribute to the risk a Thai or migrant faces in relation to ILIs. In terms of segmenting the market the only sensible variable found that consistently indicated differences in terms of risk exposure was migrant registration status. Hence, from a communication point of view it makes sense to consider unregistered migrants as higher risk group both in terms of their ability to protect themselves as well as in terms of how to effectively reach them.</a:t>
            </a:r>
          </a:p>
          <a:p>
            <a:pPr marL="236538" indent="-236538" algn="just">
              <a:lnSpc>
                <a:spcPct val="110000"/>
              </a:lnSpc>
            </a:pPr>
            <a:r>
              <a:rPr lang="en-US" sz="1200" dirty="0" smtClean="0"/>
              <a:t>For an easy overview, a traffic light scoring system is used here where RED=High risk, Amber=Moderate risk and Green=Low risk.  It should be noted that the colors are used more to differentiate between the segments rather than indicating an exact risk level.</a:t>
            </a:r>
          </a:p>
          <a:p>
            <a:pPr marL="236538" indent="-236538" algn="just">
              <a:lnSpc>
                <a:spcPct val="110000"/>
              </a:lnSpc>
            </a:pPr>
            <a:r>
              <a:rPr lang="en-US" sz="1200" dirty="0" smtClean="0"/>
              <a:t>In the next section each risk element will be dealt with in turn followed by recommendations for potential communication strategies.</a:t>
            </a:r>
          </a:p>
          <a:p>
            <a:pPr marL="236538" indent="-236538" algn="just">
              <a:lnSpc>
                <a:spcPct val="110000"/>
              </a:lnSpc>
            </a:pPr>
            <a:endParaRPr lang="en-US" sz="1200" dirty="0" smtClean="0"/>
          </a:p>
        </p:txBody>
      </p:sp>
      <p:graphicFrame>
        <p:nvGraphicFramePr>
          <p:cNvPr id="4" name="Table 3"/>
          <p:cNvGraphicFramePr>
            <a:graphicFrameLocks noGrp="1"/>
          </p:cNvGraphicFramePr>
          <p:nvPr>
            <p:extLst>
              <p:ext uri="{D42A27DB-BD31-4B8C-83A1-F6EECF244321}">
                <p14:modId xmlns:p14="http://schemas.microsoft.com/office/powerpoint/2010/main" val="1219782296"/>
              </p:ext>
            </p:extLst>
          </p:nvPr>
        </p:nvGraphicFramePr>
        <p:xfrm>
          <a:off x="3733800" y="1137136"/>
          <a:ext cx="4800599" cy="5181596"/>
        </p:xfrm>
        <a:graphic>
          <a:graphicData uri="http://schemas.openxmlformats.org/drawingml/2006/table">
            <a:tbl>
              <a:tblPr firstRow="1" bandRow="1">
                <a:tableStyleId>{5C22544A-7EE6-4342-B048-85BDC9FD1C3A}</a:tableStyleId>
              </a:tblPr>
              <a:tblGrid>
                <a:gridCol w="2057400"/>
                <a:gridCol w="533400"/>
                <a:gridCol w="1066800"/>
                <a:gridCol w="1142999"/>
              </a:tblGrid>
              <a:tr h="429116">
                <a:tc>
                  <a:txBody>
                    <a:bodyPr/>
                    <a:lstStyle/>
                    <a:p>
                      <a:pPr marL="0" marR="0" algn="l">
                        <a:spcBef>
                          <a:spcPts val="0"/>
                        </a:spcBef>
                        <a:spcAft>
                          <a:spcPts val="0"/>
                        </a:spcAft>
                      </a:pPr>
                      <a:r>
                        <a:rPr lang="en-GB" sz="1200" b="1" dirty="0" smtClean="0">
                          <a:latin typeface="Arial" pitchFamily="34" charset="0"/>
                          <a:ea typeface="Times New Roman"/>
                          <a:cs typeface="Arial" pitchFamily="34" charset="0"/>
                        </a:rPr>
                        <a:t>Risk Element</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Thai</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Registered Migrants</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Unregistered Migrants</a:t>
                      </a:r>
                      <a:endParaRPr lang="en-US" sz="1200" dirty="0">
                        <a:latin typeface="Arial" pitchFamily="34" charset="0"/>
                        <a:ea typeface="Times New Roman"/>
                        <a:cs typeface="Arial" pitchFamily="34" charset="0"/>
                      </a:endParaRPr>
                    </a:p>
                  </a:txBody>
                  <a:tcPr marL="68580" marR="68580" marT="0" marB="0" anchor="ctr"/>
                </a:tc>
              </a:tr>
              <a:tr h="316832">
                <a:tc>
                  <a:txBody>
                    <a:bodyPr/>
                    <a:lstStyle/>
                    <a:p>
                      <a:pPr algn="l" fontAlgn="b"/>
                      <a:r>
                        <a:rPr lang="en-US" sz="1200" b="1" i="0" u="none" strike="noStrike" dirty="0" smtClean="0">
                          <a:solidFill>
                            <a:srgbClr val="000000"/>
                          </a:solidFill>
                          <a:latin typeface="Calibri"/>
                        </a:rPr>
                        <a:t>Demographic</a:t>
                      </a:r>
                      <a:r>
                        <a:rPr lang="en-US" sz="1200" b="1" i="0" u="none" strike="noStrike" baseline="0" dirty="0" smtClean="0">
                          <a:solidFill>
                            <a:srgbClr val="000000"/>
                          </a:solidFill>
                          <a:latin typeface="Calibri"/>
                        </a:rPr>
                        <a:t> profile</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r>
              <a:tr h="316832">
                <a:tc>
                  <a:txBody>
                    <a:bodyPr/>
                    <a:lstStyle/>
                    <a:p>
                      <a:pPr algn="l" fontAlgn="b"/>
                      <a:r>
                        <a:rPr lang="en-US" sz="1200" b="1" i="0" u="none" strike="noStrike" dirty="0" smtClean="0">
                          <a:solidFill>
                            <a:srgbClr val="000000"/>
                          </a:solidFill>
                          <a:latin typeface="Calibri"/>
                        </a:rPr>
                        <a:t>Knowledge</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r>
              <a:tr h="316832">
                <a:tc>
                  <a:txBody>
                    <a:bodyPr/>
                    <a:lstStyle/>
                    <a:p>
                      <a:pPr algn="l" fontAlgn="b"/>
                      <a:r>
                        <a:rPr lang="en-US" sz="1200" b="1" i="0" u="none" strike="noStrike" dirty="0" smtClean="0">
                          <a:solidFill>
                            <a:srgbClr val="000000"/>
                          </a:solidFill>
                          <a:latin typeface="Calibri"/>
                        </a:rPr>
                        <a:t>Vector</a:t>
                      </a:r>
                      <a:r>
                        <a:rPr lang="en-US" sz="1200" b="1" i="0" u="none" strike="noStrike" baseline="0" dirty="0" smtClean="0">
                          <a:solidFill>
                            <a:srgbClr val="000000"/>
                          </a:solidFill>
                          <a:latin typeface="Calibri"/>
                        </a:rPr>
                        <a:t> conditions</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r>
              <a:tr h="316832">
                <a:tc>
                  <a:txBody>
                    <a:bodyPr/>
                    <a:lstStyle/>
                    <a:p>
                      <a:pPr algn="l" fontAlgn="b"/>
                      <a:r>
                        <a:rPr lang="en-US" sz="1200" b="1" i="0" u="none" strike="noStrike" dirty="0" smtClean="0">
                          <a:solidFill>
                            <a:srgbClr val="000000"/>
                          </a:solidFill>
                          <a:latin typeface="Calibri"/>
                        </a:rPr>
                        <a:t>Risk Exposure</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r>
              <a:tr h="316832">
                <a:tc>
                  <a:txBody>
                    <a:bodyPr/>
                    <a:lstStyle/>
                    <a:p>
                      <a:pPr algn="l" fontAlgn="b"/>
                      <a:r>
                        <a:rPr lang="en-US" sz="1200" b="1" i="0" u="none" strike="noStrike" dirty="0" smtClean="0">
                          <a:solidFill>
                            <a:srgbClr val="000000"/>
                          </a:solidFill>
                          <a:latin typeface="Calibri"/>
                        </a:rPr>
                        <a:t>Protection: Malaria</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r>
              <a:tr h="316832">
                <a:tc>
                  <a:txBody>
                    <a:bodyPr/>
                    <a:lstStyle/>
                    <a:p>
                      <a:pPr algn="l" fontAlgn="b"/>
                      <a:r>
                        <a:rPr lang="en-US" sz="1200" b="1" i="0" u="none" strike="noStrike" dirty="0" smtClean="0">
                          <a:solidFill>
                            <a:srgbClr val="000000"/>
                          </a:solidFill>
                          <a:latin typeface="Calibri"/>
                        </a:rPr>
                        <a:t>Protection: Dengue</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r>
              <a:tr h="316832">
                <a:tc>
                  <a:txBody>
                    <a:bodyPr/>
                    <a:lstStyle/>
                    <a:p>
                      <a:pPr algn="l" fontAlgn="b"/>
                      <a:r>
                        <a:rPr lang="en-US" sz="1200" b="1" i="0" u="none" strike="noStrike" dirty="0" smtClean="0">
                          <a:solidFill>
                            <a:srgbClr val="000000"/>
                          </a:solidFill>
                          <a:latin typeface="Calibri"/>
                        </a:rPr>
                        <a:t>Protection:</a:t>
                      </a:r>
                      <a:r>
                        <a:rPr lang="en-US" sz="1200" b="1" i="0" u="none" strike="noStrike" baseline="0" dirty="0" smtClean="0">
                          <a:solidFill>
                            <a:srgbClr val="000000"/>
                          </a:solidFill>
                          <a:latin typeface="Calibri"/>
                        </a:rPr>
                        <a:t> Influenza</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r>
              <a:tr h="316832">
                <a:tc>
                  <a:txBody>
                    <a:bodyPr/>
                    <a:lstStyle/>
                    <a:p>
                      <a:pPr algn="l" fontAlgn="b"/>
                      <a:r>
                        <a:rPr lang="en-US" sz="1200" b="1" i="0" u="none" strike="noStrike" dirty="0" smtClean="0">
                          <a:solidFill>
                            <a:srgbClr val="000000"/>
                          </a:solidFill>
                          <a:latin typeface="Calibri"/>
                        </a:rPr>
                        <a:t>Provide Blood Samples</a:t>
                      </a:r>
                      <a:endParaRPr lang="en-US" sz="1200" b="1" i="0" u="none" strike="noStrike" dirty="0">
                        <a:solidFill>
                          <a:srgbClr val="000000"/>
                        </a:solidFill>
                        <a:latin typeface="Calibri"/>
                      </a:endParaRPr>
                    </a:p>
                  </a:txBody>
                  <a:tcPr marT="0" marB="0" anchor="ctr"/>
                </a:tc>
                <a:tc>
                  <a:txBody>
                    <a:bodyPr/>
                    <a:lstStyle/>
                    <a:p>
                      <a:pPr algn="ctr" fontAlgn="b"/>
                      <a:endParaRPr lang="es-E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s-E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s-ES" sz="1200" b="1" i="0" u="none" strike="noStrike" dirty="0">
                        <a:solidFill>
                          <a:srgbClr val="000000"/>
                        </a:solidFill>
                        <a:latin typeface="Calibri"/>
                      </a:endParaRPr>
                    </a:p>
                  </a:txBody>
                  <a:tcPr marL="9525" marR="9525" marT="9525" marB="0" anchor="ctr">
                    <a:solidFill>
                      <a:schemeClr val="accent3"/>
                    </a:solidFill>
                  </a:tcPr>
                </a:tc>
              </a:tr>
              <a:tr h="316832">
                <a:tc>
                  <a:txBody>
                    <a:bodyPr/>
                    <a:lstStyle/>
                    <a:p>
                      <a:pPr algn="l" fontAlgn="b"/>
                      <a:r>
                        <a:rPr lang="en-US" sz="1200" b="1" i="0" u="none" strike="noStrike" dirty="0" smtClean="0">
                          <a:solidFill>
                            <a:srgbClr val="000000"/>
                          </a:solidFill>
                          <a:latin typeface="Calibri"/>
                        </a:rPr>
                        <a:t>Seeking appropriate care</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r>
              <a:tr h="316832">
                <a:tc>
                  <a:txBody>
                    <a:bodyPr/>
                    <a:lstStyle/>
                    <a:p>
                      <a:pPr algn="l" fontAlgn="b"/>
                      <a:r>
                        <a:rPr lang="en-US" sz="1200" b="1" i="0" u="none" strike="noStrike" dirty="0" smtClean="0">
                          <a:solidFill>
                            <a:srgbClr val="000000"/>
                          </a:solidFill>
                          <a:latin typeface="Calibri"/>
                        </a:rPr>
                        <a:t>Protecting children</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r>
              <a:tr h="316832">
                <a:tc>
                  <a:txBody>
                    <a:bodyPr/>
                    <a:lstStyle/>
                    <a:p>
                      <a:pPr algn="l" fontAlgn="b"/>
                      <a:r>
                        <a:rPr lang="en-US" sz="1200" b="1" i="0" u="none" strike="noStrike" dirty="0" smtClean="0">
                          <a:solidFill>
                            <a:srgbClr val="000000"/>
                          </a:solidFill>
                          <a:latin typeface="Calibri"/>
                        </a:rPr>
                        <a:t>Medicine</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r>
              <a:tr h="316832">
                <a:tc>
                  <a:txBody>
                    <a:bodyPr/>
                    <a:lstStyle/>
                    <a:p>
                      <a:pPr algn="l" fontAlgn="b"/>
                      <a:r>
                        <a:rPr lang="en-US" sz="1200" b="1" i="0" u="none" strike="noStrike" dirty="0" smtClean="0">
                          <a:solidFill>
                            <a:srgbClr val="000000"/>
                          </a:solidFill>
                          <a:latin typeface="Calibri"/>
                        </a:rPr>
                        <a:t>Treatment follow up</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r>
              <a:tr h="316832">
                <a:tc>
                  <a:txBody>
                    <a:bodyPr/>
                    <a:lstStyle/>
                    <a:p>
                      <a:pPr algn="l" fontAlgn="b"/>
                      <a:r>
                        <a:rPr lang="en-US" sz="1200" b="1" i="0" u="none" strike="noStrike" dirty="0" smtClean="0">
                          <a:solidFill>
                            <a:srgbClr val="000000"/>
                          </a:solidFill>
                          <a:latin typeface="Calibri"/>
                        </a:rPr>
                        <a:t>Media Access</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r>
              <a:tr h="316832">
                <a:tc>
                  <a:txBody>
                    <a:bodyPr/>
                    <a:lstStyle/>
                    <a:p>
                      <a:pPr algn="l" fontAlgn="b"/>
                      <a:r>
                        <a:rPr lang="en-US" sz="1200" b="1" i="0" u="none" strike="noStrike" dirty="0" smtClean="0">
                          <a:solidFill>
                            <a:srgbClr val="000000"/>
                          </a:solidFill>
                          <a:latin typeface="Calibri"/>
                        </a:rPr>
                        <a:t>Mobile phone Access</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r>
              <a:tr h="316832">
                <a:tc>
                  <a:txBody>
                    <a:bodyPr/>
                    <a:lstStyle/>
                    <a:p>
                      <a:pPr algn="l" fontAlgn="b"/>
                      <a:r>
                        <a:rPr lang="en-US" sz="1200" b="1" i="0" u="none" strike="noStrike" dirty="0" smtClean="0">
                          <a:solidFill>
                            <a:srgbClr val="000000"/>
                          </a:solidFill>
                          <a:latin typeface="Calibri"/>
                        </a:rPr>
                        <a:t>Exposure</a:t>
                      </a:r>
                      <a:r>
                        <a:rPr lang="en-US" sz="1200" b="1" i="0" u="none" strike="noStrike" baseline="0" dirty="0" smtClean="0">
                          <a:solidFill>
                            <a:srgbClr val="000000"/>
                          </a:solidFill>
                          <a:latin typeface="Calibri"/>
                        </a:rPr>
                        <a:t> to health messages</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Malaria Transmission Routes</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029201"/>
            <a:ext cx="7772400" cy="11430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The transmission route for malaria is via night time mosquitoes. It is interesting to note that migrants have better knowledge about this compared to the Thais. Both groups however, have large proportions of people who are confused on this issue, thinking that day time mosquitoes is a possible vector. Some migrants also recognize other, incorrect transmission routes such as water and infected people. </a:t>
            </a:r>
            <a:endParaRPr lang="en-US" sz="1400" dirty="0"/>
          </a:p>
        </p:txBody>
      </p:sp>
      <p:graphicFrame>
        <p:nvGraphicFramePr>
          <p:cNvPr id="15" name="Content Placeholder 4"/>
          <p:cNvGraphicFramePr>
            <a:graphicFrameLocks noGrp="1"/>
          </p:cNvGraphicFramePr>
          <p:nvPr>
            <p:ph sz="half" idx="1"/>
          </p:nvPr>
        </p:nvGraphicFramePr>
        <p:xfrm>
          <a:off x="685800" y="1371600"/>
          <a:ext cx="77724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6400800"/>
            <a:ext cx="3605474" cy="261610"/>
          </a:xfrm>
          <a:prstGeom prst="rect">
            <a:avLst/>
          </a:prstGeom>
          <a:noFill/>
        </p:spPr>
        <p:txBody>
          <a:bodyPr wrap="none" rtlCol="0">
            <a:spAutoFit/>
          </a:bodyPr>
          <a:lstStyle/>
          <a:p>
            <a:r>
              <a:rPr lang="en-GB" sz="1100" i="1" dirty="0" smtClean="0"/>
              <a:t>Base: Those aware of malaria (Thai n=398, Migrants n=352)</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Association With Day Time Mosquitoes </a:t>
            </a:r>
            <a:br>
              <a:rPr lang="en-GB" sz="4400" dirty="0" smtClean="0"/>
            </a:br>
            <a:r>
              <a:rPr lang="en-GB" sz="2700" dirty="0" smtClean="0">
                <a:solidFill>
                  <a:srgbClr val="C00000"/>
                </a:solidFill>
              </a:rPr>
              <a:t>Proportion who get it wrong</a:t>
            </a:r>
            <a:endParaRPr lang="en-GB" sz="2700" dirty="0">
              <a:solidFill>
                <a:srgbClr val="C00000"/>
              </a:solidFill>
            </a:endParaRPr>
          </a:p>
        </p:txBody>
      </p:sp>
      <p:sp>
        <p:nvSpPr>
          <p:cNvPr id="7" name="AutoShape 21"/>
          <p:cNvSpPr>
            <a:spLocks noChangeArrowheads="1"/>
          </p:cNvSpPr>
          <p:nvPr/>
        </p:nvSpPr>
        <p:spPr bwMode="auto">
          <a:xfrm>
            <a:off x="685800" y="4953000"/>
            <a:ext cx="7772400" cy="1371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For the Thai population the incorrect association between malaria and daytime mosquitoes was strongly associated with current main activity. Those studying has better knowledge than those unemployed or engaged with home duties. Within the migrant population the results were more even but it is interesting to note that rubber tappers, who live in the forests and are at most risk, are less educated on the issue.</a:t>
            </a:r>
            <a:endParaRPr lang="en-US" sz="1400" dirty="0"/>
          </a:p>
        </p:txBody>
      </p:sp>
      <p:graphicFrame>
        <p:nvGraphicFramePr>
          <p:cNvPr id="15" name="Content Placeholder 4"/>
          <p:cNvGraphicFramePr>
            <a:graphicFrameLocks noGrp="1"/>
          </p:cNvGraphicFramePr>
          <p:nvPr>
            <p:ph sz="half" idx="1"/>
          </p:nvPr>
        </p:nvGraphicFramePr>
        <p:xfrm>
          <a:off x="685800" y="1752600"/>
          <a:ext cx="46482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nvGraphicFramePr>
        <p:xfrm>
          <a:off x="5600700" y="1974687"/>
          <a:ext cx="2819400" cy="1515273"/>
        </p:xfrm>
        <a:graphic>
          <a:graphicData uri="http://schemas.openxmlformats.org/drawingml/2006/table">
            <a:tbl>
              <a:tblPr firstRow="1" bandRow="1">
                <a:tableStyleId>{5C22544A-7EE6-4342-B048-85BDC9FD1C3A}</a:tableStyleId>
              </a:tblPr>
              <a:tblGrid>
                <a:gridCol w="2019300"/>
                <a:gridCol w="800100"/>
              </a:tblGrid>
              <a:tr h="387513">
                <a:tc>
                  <a:txBody>
                    <a:bodyPr/>
                    <a:lstStyle/>
                    <a:p>
                      <a:r>
                        <a:rPr lang="en-GB" sz="1400" dirty="0" smtClean="0"/>
                        <a:t>Migrant</a:t>
                      </a:r>
                      <a:r>
                        <a:rPr lang="en-GB" sz="1400" baseline="0" dirty="0" smtClean="0"/>
                        <a:t> Risk Group</a:t>
                      </a:r>
                      <a:endParaRPr lang="en-GB" sz="1400" dirty="0"/>
                    </a:p>
                  </a:txBody>
                  <a:tcPr>
                    <a:solidFill>
                      <a:schemeClr val="accent2"/>
                    </a:solidFill>
                  </a:tcPr>
                </a:tc>
                <a:tc>
                  <a:txBody>
                    <a:bodyPr/>
                    <a:lstStyle/>
                    <a:p>
                      <a:pPr algn="ctr"/>
                      <a:r>
                        <a:rPr lang="en-GB" sz="1400" dirty="0" smtClean="0">
                          <a:solidFill>
                            <a:schemeClr val="bg1"/>
                          </a:solidFill>
                        </a:rPr>
                        <a:t>%</a:t>
                      </a:r>
                    </a:p>
                  </a:txBody>
                  <a:tcPr>
                    <a:solidFill>
                      <a:schemeClr val="accent2"/>
                    </a:solidFill>
                  </a:tcPr>
                </a:tc>
              </a:tr>
              <a:tr h="227949">
                <a:tc>
                  <a:txBody>
                    <a:bodyPr/>
                    <a:lstStyle/>
                    <a:p>
                      <a:r>
                        <a:rPr lang="en-GB" sz="1400" dirty="0" smtClean="0"/>
                        <a:t>Rubber Tappers</a:t>
                      </a:r>
                      <a:endParaRPr lang="en-GB" sz="1400" dirty="0"/>
                    </a:p>
                  </a:txBody>
                  <a:tcPr/>
                </a:tc>
                <a:tc>
                  <a:txBody>
                    <a:bodyPr/>
                    <a:lstStyle/>
                    <a:p>
                      <a:pPr algn="ctr"/>
                      <a:r>
                        <a:rPr lang="en-GB" sz="1400" dirty="0" smtClean="0"/>
                        <a:t>55</a:t>
                      </a:r>
                      <a:endParaRPr lang="en-GB" sz="1400" dirty="0"/>
                    </a:p>
                  </a:txBody>
                  <a:tcPr/>
                </a:tc>
              </a:tr>
              <a:tr h="227949">
                <a:tc>
                  <a:txBody>
                    <a:bodyPr/>
                    <a:lstStyle/>
                    <a:p>
                      <a:r>
                        <a:rPr lang="en-GB" sz="1400" dirty="0" smtClean="0"/>
                        <a:t>Moderate malaria transmission Risk Zones</a:t>
                      </a:r>
                      <a:endParaRPr lang="en-GB" sz="1400" dirty="0"/>
                    </a:p>
                  </a:txBody>
                  <a:tcPr/>
                </a:tc>
                <a:tc>
                  <a:txBody>
                    <a:bodyPr/>
                    <a:lstStyle/>
                    <a:p>
                      <a:pPr algn="ctr"/>
                      <a:r>
                        <a:rPr lang="en-GB" sz="1400" dirty="0" smtClean="0"/>
                        <a:t>53</a:t>
                      </a:r>
                      <a:endParaRPr lang="en-GB" sz="1400" dirty="0"/>
                    </a:p>
                  </a:txBody>
                  <a:tcPr/>
                </a:tc>
              </a:tr>
              <a:tr h="227949">
                <a:tc>
                  <a:txBody>
                    <a:bodyPr/>
                    <a:lstStyle/>
                    <a:p>
                      <a:r>
                        <a:rPr lang="en-GB" sz="1400" dirty="0" smtClean="0"/>
                        <a:t>Aged 35-49</a:t>
                      </a:r>
                      <a:endParaRPr lang="en-GB" sz="1400" dirty="0"/>
                    </a:p>
                  </a:txBody>
                  <a:tcPr/>
                </a:tc>
                <a:tc>
                  <a:txBody>
                    <a:bodyPr/>
                    <a:lstStyle/>
                    <a:p>
                      <a:pPr algn="ctr"/>
                      <a:r>
                        <a:rPr lang="en-GB" sz="1400" dirty="0" smtClean="0"/>
                        <a:t>54</a:t>
                      </a:r>
                      <a:endParaRPr lang="en-GB" sz="1400" dirty="0"/>
                    </a:p>
                  </a:txBody>
                  <a:tcPr/>
                </a:tc>
              </a:tr>
            </a:tbl>
          </a:graphicData>
        </a:graphic>
      </p:graphicFrame>
      <p:sp>
        <p:nvSpPr>
          <p:cNvPr id="6" name="Title 1"/>
          <p:cNvSpPr txBox="1">
            <a:spLocks/>
          </p:cNvSpPr>
          <p:nvPr/>
        </p:nvSpPr>
        <p:spPr>
          <a:xfrm>
            <a:off x="4876800" y="12954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Migrants</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8" name="Title 1"/>
          <p:cNvSpPr txBox="1">
            <a:spLocks/>
          </p:cNvSpPr>
          <p:nvPr/>
        </p:nvSpPr>
        <p:spPr>
          <a:xfrm>
            <a:off x="1066800" y="12954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Thai</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0" name="TextBox 9"/>
          <p:cNvSpPr txBox="1"/>
          <p:nvPr/>
        </p:nvSpPr>
        <p:spPr>
          <a:xfrm>
            <a:off x="685800" y="6400800"/>
            <a:ext cx="3605474" cy="261610"/>
          </a:xfrm>
          <a:prstGeom prst="rect">
            <a:avLst/>
          </a:prstGeom>
          <a:noFill/>
        </p:spPr>
        <p:txBody>
          <a:bodyPr wrap="none" rtlCol="0">
            <a:spAutoFit/>
          </a:bodyPr>
          <a:lstStyle/>
          <a:p>
            <a:r>
              <a:rPr lang="en-GB" sz="1100" i="1" dirty="0" smtClean="0"/>
              <a:t>Base: Those aware of malaria (Thai n=398, Migrants n=352)</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Blocking Malaria Transmission</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334000"/>
            <a:ext cx="7772400" cy="990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Whilst the association between malaria and night time mosquitoes is not clear, people are aware that mosquito nets can block transmission. In this area migrants appear to have better knowledge than the Thais. For the migrants, however, the incorrect association to other infected people and food is still there.</a:t>
            </a:r>
            <a:endParaRPr lang="en-US" sz="1400" dirty="0"/>
          </a:p>
        </p:txBody>
      </p:sp>
      <p:graphicFrame>
        <p:nvGraphicFramePr>
          <p:cNvPr id="15" name="Content Placeholder 4"/>
          <p:cNvGraphicFramePr>
            <a:graphicFrameLocks noGrp="1"/>
          </p:cNvGraphicFramePr>
          <p:nvPr>
            <p:ph sz="half" idx="1"/>
          </p:nvPr>
        </p:nvGraphicFramePr>
        <p:xfrm>
          <a:off x="685800" y="990600"/>
          <a:ext cx="77724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6400800"/>
            <a:ext cx="3605474" cy="261610"/>
          </a:xfrm>
          <a:prstGeom prst="rect">
            <a:avLst/>
          </a:prstGeom>
          <a:noFill/>
        </p:spPr>
        <p:txBody>
          <a:bodyPr wrap="none" rtlCol="0">
            <a:spAutoFit/>
          </a:bodyPr>
          <a:lstStyle/>
          <a:p>
            <a:r>
              <a:rPr lang="en-GB" sz="1100" i="1" dirty="0" smtClean="0"/>
              <a:t>Base: Those aware of malaria (Thai n=398, Migrants n=352)</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Knowledge of Dengue</a:t>
            </a:r>
            <a:endParaRPr lang="en-GB" dirty="0">
              <a:solidFill>
                <a:srgbClr val="C00000"/>
              </a:solidFill>
            </a:endParaRPr>
          </a:p>
        </p:txBody>
      </p:sp>
      <p:sp>
        <p:nvSpPr>
          <p:cNvPr id="4" name="AutoShape 4"/>
          <p:cNvSpPr>
            <a:spLocks noChangeArrowheads="1"/>
          </p:cNvSpPr>
          <p:nvPr/>
        </p:nvSpPr>
        <p:spPr bwMode="auto">
          <a:xfrm>
            <a:off x="685800" y="4953000"/>
            <a:ext cx="7772400" cy="11430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Thais are 100 percent aware of dengue but one in five migrants are not aware. </a:t>
            </a:r>
            <a:r>
              <a:rPr lang="en-US" sz="1400" dirty="0" smtClean="0"/>
              <a:t>There were no real significant differences between migrant sub groups but fewer Mon were found to be aware about dengue with 73 percent. If a migrant is not aware of malaria then it is very likely they are not aware of dengue as well.</a:t>
            </a:r>
            <a:endParaRPr lang="en-US" sz="1400" b="0" dirty="0">
              <a:solidFill>
                <a:schemeClr val="tx1"/>
              </a:solidFill>
            </a:endParaRPr>
          </a:p>
        </p:txBody>
      </p:sp>
      <p:sp>
        <p:nvSpPr>
          <p:cNvPr id="8" name="Rectangle 52"/>
          <p:cNvSpPr>
            <a:spLocks noChangeArrowheads="1"/>
          </p:cNvSpPr>
          <p:nvPr/>
        </p:nvSpPr>
        <p:spPr bwMode="auto">
          <a:xfrm>
            <a:off x="2362200" y="144482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graphicFrame>
        <p:nvGraphicFramePr>
          <p:cNvPr id="10" name="Chart 9"/>
          <p:cNvGraphicFramePr/>
          <p:nvPr/>
        </p:nvGraphicFramePr>
        <p:xfrm>
          <a:off x="3886200" y="1905000"/>
          <a:ext cx="3581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52"/>
          <p:cNvSpPr>
            <a:spLocks noChangeArrowheads="1"/>
          </p:cNvSpPr>
          <p:nvPr/>
        </p:nvSpPr>
        <p:spPr bwMode="auto">
          <a:xfrm>
            <a:off x="5163337" y="144482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graphicFrame>
        <p:nvGraphicFramePr>
          <p:cNvPr id="9" name="Chart 8"/>
          <p:cNvGraphicFramePr/>
          <p:nvPr/>
        </p:nvGraphicFramePr>
        <p:xfrm>
          <a:off x="762000" y="1905000"/>
          <a:ext cx="3581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Pentagon 11"/>
          <p:cNvSpPr/>
          <p:nvPr/>
        </p:nvSpPr>
        <p:spPr>
          <a:xfrm flipH="1">
            <a:off x="7391400" y="2288928"/>
            <a:ext cx="1371600" cy="457200"/>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73% for Mon</a:t>
            </a:r>
            <a:endParaRPr lang="en-GB" sz="1400" dirty="0"/>
          </a:p>
        </p:txBody>
      </p:sp>
      <p:sp>
        <p:nvSpPr>
          <p:cNvPr id="14" name="Rounded Rectangle 13"/>
          <p:cNvSpPr/>
          <p:nvPr/>
        </p:nvSpPr>
        <p:spPr>
          <a:xfrm>
            <a:off x="7315200" y="3200400"/>
            <a:ext cx="1447800" cy="1219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tx1"/>
                </a:solidFill>
              </a:rPr>
              <a:t>83% who are not aware of Malaria  are also not aware of Dengue</a:t>
            </a:r>
            <a:endParaRPr lang="en-GB" sz="1400" b="1" dirty="0">
              <a:solidFill>
                <a:schemeClr val="tx1"/>
              </a:solidFill>
            </a:endParaRPr>
          </a:p>
        </p:txBody>
      </p:sp>
      <p:sp>
        <p:nvSpPr>
          <p:cNvPr id="15" name="TextBox 14"/>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Dengue Symptoms</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257800"/>
            <a:ext cx="7772400" cy="8382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Apart from fever and cols shivers, Thais are aware of red spots or rashes. Migrants, on the other hand have higher awareness about joint pain, red eyes and prolonged tiredness. Overall it would appear that a Thais have a better chance of recognizing the symptoms of dengue compared to migrants.</a:t>
            </a:r>
            <a:endParaRPr lang="en-US" sz="1400" dirty="0"/>
          </a:p>
        </p:txBody>
      </p:sp>
      <p:graphicFrame>
        <p:nvGraphicFramePr>
          <p:cNvPr id="15" name="Content Placeholder 4"/>
          <p:cNvGraphicFramePr>
            <a:graphicFrameLocks noGrp="1"/>
          </p:cNvGraphicFramePr>
          <p:nvPr>
            <p:ph sz="half" idx="1"/>
          </p:nvPr>
        </p:nvGraphicFramePr>
        <p:xfrm>
          <a:off x="685800" y="1371600"/>
          <a:ext cx="77724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6400800"/>
            <a:ext cx="3587842" cy="261610"/>
          </a:xfrm>
          <a:prstGeom prst="rect">
            <a:avLst/>
          </a:prstGeom>
          <a:noFill/>
        </p:spPr>
        <p:txBody>
          <a:bodyPr wrap="none" rtlCol="0">
            <a:spAutoFit/>
          </a:bodyPr>
          <a:lstStyle/>
          <a:p>
            <a:r>
              <a:rPr lang="en-GB" sz="1100" i="1" dirty="0" smtClean="0"/>
              <a:t>Base: Those aware of dengue (Thai n=400, Migrants n=319)</a:t>
            </a:r>
            <a:endParaRPr lang="en-GB" sz="1100" i="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Dengue Transmission Routes</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181599"/>
            <a:ext cx="7772400" cy="914401"/>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The transmission routes for dengue, through day time mosquitoes, is less confused compared to malaria. The majority of both Thais and migrants get it right but there are still large proportions in both groups who associate transmission with night time mosquitoes.</a:t>
            </a:r>
            <a:endParaRPr lang="en-US" sz="1400" dirty="0"/>
          </a:p>
        </p:txBody>
      </p:sp>
      <p:graphicFrame>
        <p:nvGraphicFramePr>
          <p:cNvPr id="15" name="Content Placeholder 4"/>
          <p:cNvGraphicFramePr>
            <a:graphicFrameLocks noGrp="1"/>
          </p:cNvGraphicFramePr>
          <p:nvPr>
            <p:ph sz="half" idx="1"/>
          </p:nvPr>
        </p:nvGraphicFramePr>
        <p:xfrm>
          <a:off x="685800" y="1371600"/>
          <a:ext cx="77724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6400800"/>
            <a:ext cx="3587842" cy="430887"/>
          </a:xfrm>
          <a:prstGeom prst="rect">
            <a:avLst/>
          </a:prstGeom>
          <a:noFill/>
        </p:spPr>
        <p:txBody>
          <a:bodyPr wrap="none" rtlCol="0">
            <a:spAutoFit/>
          </a:bodyPr>
          <a:lstStyle/>
          <a:p>
            <a:r>
              <a:rPr lang="en-GB" sz="1100" i="1" dirty="0" smtClean="0"/>
              <a:t>Base: Those aware of dengue (Thai n=400, Migrants n=319)</a:t>
            </a:r>
          </a:p>
          <a:p>
            <a:endParaRPr lang="en-GB" sz="1100" i="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Day/Night Time Mosquitoes Association </a:t>
            </a:r>
            <a:br>
              <a:rPr lang="en-GB" sz="4400" dirty="0" smtClean="0"/>
            </a:br>
            <a:r>
              <a:rPr lang="en-GB" sz="2700" dirty="0" smtClean="0">
                <a:solidFill>
                  <a:srgbClr val="C00000"/>
                </a:solidFill>
              </a:rPr>
              <a:t>Proportion who get it right</a:t>
            </a:r>
            <a:endParaRPr lang="en-GB" sz="2700" dirty="0">
              <a:solidFill>
                <a:srgbClr val="C00000"/>
              </a:solidFill>
            </a:endParaRPr>
          </a:p>
        </p:txBody>
      </p:sp>
      <p:sp>
        <p:nvSpPr>
          <p:cNvPr id="7" name="AutoShape 21"/>
          <p:cNvSpPr>
            <a:spLocks noChangeArrowheads="1"/>
          </p:cNvSpPr>
          <p:nvPr/>
        </p:nvSpPr>
        <p:spPr bwMode="auto">
          <a:xfrm>
            <a:off x="685800" y="4724400"/>
            <a:ext cx="7772400" cy="1371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To verify just how confused people are about day vs. night time mosquitoes and the respective diseases, a comparison was made to see what proportion get it right for both and what proportion get it wrong. The results show that less than half the Thai and migrant population get both correct. Around one in five people in both populations believe the exact opposite. A further one third will have one or the other incorrect.</a:t>
            </a:r>
            <a:endParaRPr lang="en-US" sz="1400" dirty="0"/>
          </a:p>
        </p:txBody>
      </p:sp>
      <p:graphicFrame>
        <p:nvGraphicFramePr>
          <p:cNvPr id="5" name="Table 4"/>
          <p:cNvGraphicFramePr>
            <a:graphicFrameLocks noGrp="1"/>
          </p:cNvGraphicFramePr>
          <p:nvPr/>
        </p:nvGraphicFramePr>
        <p:xfrm>
          <a:off x="5410200" y="2514600"/>
          <a:ext cx="2590800" cy="1524000"/>
        </p:xfrm>
        <a:graphic>
          <a:graphicData uri="http://schemas.openxmlformats.org/drawingml/2006/table">
            <a:tbl>
              <a:tblPr firstRow="1" bandRow="1">
                <a:tableStyleId>{5C22544A-7EE6-4342-B048-85BDC9FD1C3A}</a:tableStyleId>
              </a:tblPr>
              <a:tblGrid>
                <a:gridCol w="795760"/>
                <a:gridCol w="897520"/>
                <a:gridCol w="897520"/>
              </a:tblGrid>
              <a:tr h="592280">
                <a:tc>
                  <a:txBody>
                    <a:bodyPr/>
                    <a:lstStyle/>
                    <a:p>
                      <a:pPr algn="ctr"/>
                      <a:endParaRPr lang="en-GB" sz="1400" b="1" dirty="0"/>
                    </a:p>
                  </a:txBody>
                  <a:tcPr anchor="ctr">
                    <a:solidFill>
                      <a:schemeClr val="bg1">
                        <a:lumMod val="50000"/>
                      </a:schemeClr>
                    </a:solidFill>
                  </a:tcPr>
                </a:tc>
                <a:tc>
                  <a:txBody>
                    <a:bodyPr/>
                    <a:lstStyle/>
                    <a:p>
                      <a:pPr algn="ctr"/>
                      <a:r>
                        <a:rPr lang="en-GB" sz="1400" b="1" dirty="0" smtClean="0">
                          <a:solidFill>
                            <a:schemeClr val="bg1"/>
                          </a:solidFill>
                        </a:rPr>
                        <a:t>Wrong</a:t>
                      </a:r>
                    </a:p>
                  </a:txBody>
                  <a:tcPr anchor="ctr">
                    <a:solidFill>
                      <a:schemeClr val="accent5">
                        <a:lumMod val="75000"/>
                      </a:schemeClr>
                    </a:solidFill>
                  </a:tcPr>
                </a:tc>
                <a:tc>
                  <a:txBody>
                    <a:bodyPr/>
                    <a:lstStyle/>
                    <a:p>
                      <a:pPr algn="ctr"/>
                      <a:r>
                        <a:rPr lang="en-GB" sz="1400" b="1" dirty="0" smtClean="0">
                          <a:solidFill>
                            <a:schemeClr val="bg1"/>
                          </a:solidFill>
                        </a:rPr>
                        <a:t>Correct</a:t>
                      </a:r>
                    </a:p>
                  </a:txBody>
                  <a:tcPr anchor="ctr">
                    <a:solidFill>
                      <a:schemeClr val="accent5">
                        <a:lumMod val="75000"/>
                      </a:schemeClr>
                    </a:solidFill>
                  </a:tcPr>
                </a:tc>
              </a:tr>
              <a:tr h="465860">
                <a:tc>
                  <a:txBody>
                    <a:bodyPr/>
                    <a:lstStyle/>
                    <a:p>
                      <a:pPr algn="ctr"/>
                      <a:r>
                        <a:rPr lang="en-GB" sz="1400" b="1" dirty="0" smtClean="0">
                          <a:solidFill>
                            <a:schemeClr val="bg1"/>
                          </a:solidFill>
                        </a:rPr>
                        <a:t>Wrong</a:t>
                      </a:r>
                      <a:endParaRPr lang="en-GB" sz="1400" b="1" dirty="0">
                        <a:solidFill>
                          <a:schemeClr val="bg1"/>
                        </a:solidFill>
                      </a:endParaRPr>
                    </a:p>
                  </a:txBody>
                  <a:tcPr anchor="ctr">
                    <a:solidFill>
                      <a:schemeClr val="accent2"/>
                    </a:solidFill>
                  </a:tcPr>
                </a:tc>
                <a:tc>
                  <a:txBody>
                    <a:bodyPr/>
                    <a:lstStyle/>
                    <a:p>
                      <a:pPr algn="ctr"/>
                      <a:r>
                        <a:rPr lang="en-GB" sz="1400" b="1" dirty="0" smtClean="0"/>
                        <a:t>18%</a:t>
                      </a:r>
                      <a:endParaRPr lang="en-GB" sz="1400" b="1" dirty="0"/>
                    </a:p>
                  </a:txBody>
                  <a:tcPr anchor="ctr"/>
                </a:tc>
                <a:tc>
                  <a:txBody>
                    <a:bodyPr/>
                    <a:lstStyle/>
                    <a:p>
                      <a:pPr algn="ctr"/>
                      <a:r>
                        <a:rPr lang="en-GB" sz="1400" b="1" dirty="0" smtClean="0"/>
                        <a:t>18%</a:t>
                      </a:r>
                      <a:endParaRPr lang="en-GB" sz="1400" b="1" dirty="0"/>
                    </a:p>
                  </a:txBody>
                  <a:tcPr anchor="ctr"/>
                </a:tc>
              </a:tr>
              <a:tr h="465860">
                <a:tc>
                  <a:txBody>
                    <a:bodyPr/>
                    <a:lstStyle/>
                    <a:p>
                      <a:pPr algn="ctr"/>
                      <a:r>
                        <a:rPr lang="en-GB" sz="1400" b="1" dirty="0" smtClean="0">
                          <a:solidFill>
                            <a:schemeClr val="bg1"/>
                          </a:solidFill>
                        </a:rPr>
                        <a:t>Correct</a:t>
                      </a:r>
                      <a:endParaRPr lang="en-GB" sz="1400" b="1" dirty="0">
                        <a:solidFill>
                          <a:schemeClr val="bg1"/>
                        </a:solidFill>
                      </a:endParaRPr>
                    </a:p>
                  </a:txBody>
                  <a:tcPr anchor="ctr">
                    <a:solidFill>
                      <a:schemeClr val="accent2"/>
                    </a:solidFill>
                  </a:tcPr>
                </a:tc>
                <a:tc>
                  <a:txBody>
                    <a:bodyPr/>
                    <a:lstStyle/>
                    <a:p>
                      <a:pPr algn="ctr"/>
                      <a:r>
                        <a:rPr lang="en-GB" sz="1400" b="1" dirty="0" smtClean="0"/>
                        <a:t>16%</a:t>
                      </a:r>
                      <a:endParaRPr lang="en-GB" sz="1400" b="1" dirty="0"/>
                    </a:p>
                  </a:txBody>
                  <a:tcPr anchor="ctr"/>
                </a:tc>
                <a:tc>
                  <a:txBody>
                    <a:bodyPr/>
                    <a:lstStyle/>
                    <a:p>
                      <a:pPr algn="ctr"/>
                      <a:r>
                        <a:rPr lang="en-GB" sz="1400" b="1" dirty="0" smtClean="0"/>
                        <a:t>48%</a:t>
                      </a:r>
                      <a:endParaRPr lang="en-GB" sz="1400" b="1" dirty="0"/>
                    </a:p>
                  </a:txBody>
                  <a:tcPr anchor="ctr">
                    <a:solidFill>
                      <a:srgbClr val="92D050"/>
                    </a:solidFill>
                  </a:tcPr>
                </a:tc>
              </a:tr>
            </a:tbl>
          </a:graphicData>
        </a:graphic>
      </p:graphicFrame>
      <p:sp>
        <p:nvSpPr>
          <p:cNvPr id="6" name="Title 1"/>
          <p:cNvSpPr txBox="1">
            <a:spLocks/>
          </p:cNvSpPr>
          <p:nvPr/>
        </p:nvSpPr>
        <p:spPr>
          <a:xfrm>
            <a:off x="4572000" y="14478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Migrants</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8" name="Title 1"/>
          <p:cNvSpPr txBox="1">
            <a:spLocks/>
          </p:cNvSpPr>
          <p:nvPr/>
        </p:nvSpPr>
        <p:spPr>
          <a:xfrm>
            <a:off x="609600" y="14478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Thai</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0" name="TextBox 9"/>
          <p:cNvSpPr txBox="1"/>
          <p:nvPr/>
        </p:nvSpPr>
        <p:spPr>
          <a:xfrm>
            <a:off x="6709173" y="2057400"/>
            <a:ext cx="910827" cy="369332"/>
          </a:xfrm>
          <a:prstGeom prst="rect">
            <a:avLst/>
          </a:prstGeom>
          <a:noFill/>
        </p:spPr>
        <p:txBody>
          <a:bodyPr wrap="none" rtlCol="0">
            <a:spAutoFit/>
          </a:bodyPr>
          <a:lstStyle/>
          <a:p>
            <a:r>
              <a:rPr lang="en-GB" b="1" dirty="0" smtClean="0"/>
              <a:t>Dengue</a:t>
            </a:r>
            <a:endParaRPr lang="en-GB" b="1" dirty="0"/>
          </a:p>
        </p:txBody>
      </p:sp>
      <p:sp>
        <p:nvSpPr>
          <p:cNvPr id="11" name="TextBox 10"/>
          <p:cNvSpPr txBox="1"/>
          <p:nvPr/>
        </p:nvSpPr>
        <p:spPr>
          <a:xfrm rot="16200000">
            <a:off x="4676643" y="3324357"/>
            <a:ext cx="922047" cy="369332"/>
          </a:xfrm>
          <a:prstGeom prst="rect">
            <a:avLst/>
          </a:prstGeom>
          <a:noFill/>
        </p:spPr>
        <p:txBody>
          <a:bodyPr wrap="none" rtlCol="0">
            <a:spAutoFit/>
          </a:bodyPr>
          <a:lstStyle/>
          <a:p>
            <a:r>
              <a:rPr lang="en-GB" b="1" dirty="0" smtClean="0"/>
              <a:t>Malaria</a:t>
            </a:r>
            <a:endParaRPr lang="en-GB" b="1" dirty="0"/>
          </a:p>
        </p:txBody>
      </p:sp>
      <p:graphicFrame>
        <p:nvGraphicFramePr>
          <p:cNvPr id="12" name="Table 11"/>
          <p:cNvGraphicFramePr>
            <a:graphicFrameLocks noGrp="1"/>
          </p:cNvGraphicFramePr>
          <p:nvPr/>
        </p:nvGraphicFramePr>
        <p:xfrm>
          <a:off x="1371600" y="2514600"/>
          <a:ext cx="2590800" cy="1524000"/>
        </p:xfrm>
        <a:graphic>
          <a:graphicData uri="http://schemas.openxmlformats.org/drawingml/2006/table">
            <a:tbl>
              <a:tblPr firstRow="1" bandRow="1">
                <a:tableStyleId>{5C22544A-7EE6-4342-B048-85BDC9FD1C3A}</a:tableStyleId>
              </a:tblPr>
              <a:tblGrid>
                <a:gridCol w="795760"/>
                <a:gridCol w="897520"/>
                <a:gridCol w="897520"/>
              </a:tblGrid>
              <a:tr h="592280">
                <a:tc>
                  <a:txBody>
                    <a:bodyPr/>
                    <a:lstStyle/>
                    <a:p>
                      <a:pPr algn="ctr"/>
                      <a:endParaRPr lang="en-GB" sz="1400" b="1" dirty="0"/>
                    </a:p>
                  </a:txBody>
                  <a:tcPr anchor="ctr">
                    <a:solidFill>
                      <a:schemeClr val="bg1">
                        <a:lumMod val="50000"/>
                      </a:schemeClr>
                    </a:solidFill>
                  </a:tcPr>
                </a:tc>
                <a:tc>
                  <a:txBody>
                    <a:bodyPr/>
                    <a:lstStyle/>
                    <a:p>
                      <a:pPr algn="ctr"/>
                      <a:r>
                        <a:rPr lang="en-GB" sz="1400" b="1" dirty="0" smtClean="0">
                          <a:solidFill>
                            <a:schemeClr val="bg1"/>
                          </a:solidFill>
                        </a:rPr>
                        <a:t>Wrong</a:t>
                      </a:r>
                    </a:p>
                  </a:txBody>
                  <a:tcPr anchor="ctr">
                    <a:solidFill>
                      <a:schemeClr val="accent5">
                        <a:lumMod val="75000"/>
                      </a:schemeClr>
                    </a:solidFill>
                  </a:tcPr>
                </a:tc>
                <a:tc>
                  <a:txBody>
                    <a:bodyPr/>
                    <a:lstStyle/>
                    <a:p>
                      <a:pPr algn="ctr"/>
                      <a:r>
                        <a:rPr lang="en-GB" sz="1400" b="1" dirty="0" smtClean="0">
                          <a:solidFill>
                            <a:schemeClr val="bg1"/>
                          </a:solidFill>
                        </a:rPr>
                        <a:t>Correct</a:t>
                      </a:r>
                    </a:p>
                  </a:txBody>
                  <a:tcPr anchor="ctr">
                    <a:solidFill>
                      <a:schemeClr val="accent5">
                        <a:lumMod val="75000"/>
                      </a:schemeClr>
                    </a:solidFill>
                  </a:tcPr>
                </a:tc>
              </a:tr>
              <a:tr h="465860">
                <a:tc>
                  <a:txBody>
                    <a:bodyPr/>
                    <a:lstStyle/>
                    <a:p>
                      <a:pPr algn="ctr"/>
                      <a:r>
                        <a:rPr lang="en-GB" sz="1400" b="1" dirty="0" smtClean="0">
                          <a:solidFill>
                            <a:schemeClr val="bg1"/>
                          </a:solidFill>
                        </a:rPr>
                        <a:t>Wrong</a:t>
                      </a:r>
                      <a:endParaRPr lang="en-GB" sz="1400" b="1" dirty="0">
                        <a:solidFill>
                          <a:schemeClr val="bg1"/>
                        </a:solidFill>
                      </a:endParaRPr>
                    </a:p>
                  </a:txBody>
                  <a:tcPr anchor="ctr">
                    <a:solidFill>
                      <a:schemeClr val="accent2"/>
                    </a:solidFill>
                  </a:tcPr>
                </a:tc>
                <a:tc>
                  <a:txBody>
                    <a:bodyPr/>
                    <a:lstStyle/>
                    <a:p>
                      <a:pPr algn="ctr"/>
                      <a:r>
                        <a:rPr lang="en-GB" sz="1400" b="1" dirty="0" smtClean="0"/>
                        <a:t>20%</a:t>
                      </a:r>
                      <a:endParaRPr lang="en-GB" sz="1400" b="1" dirty="0"/>
                    </a:p>
                  </a:txBody>
                  <a:tcPr anchor="ctr"/>
                </a:tc>
                <a:tc>
                  <a:txBody>
                    <a:bodyPr/>
                    <a:lstStyle/>
                    <a:p>
                      <a:pPr algn="ctr"/>
                      <a:r>
                        <a:rPr lang="en-GB" sz="1400" b="1" dirty="0" smtClean="0"/>
                        <a:t>34%</a:t>
                      </a:r>
                      <a:endParaRPr lang="en-GB" sz="1400" b="1" dirty="0"/>
                    </a:p>
                  </a:txBody>
                  <a:tcPr anchor="ctr"/>
                </a:tc>
              </a:tr>
              <a:tr h="465860">
                <a:tc>
                  <a:txBody>
                    <a:bodyPr/>
                    <a:lstStyle/>
                    <a:p>
                      <a:pPr algn="ctr"/>
                      <a:r>
                        <a:rPr lang="en-GB" sz="1400" b="1" dirty="0" smtClean="0">
                          <a:solidFill>
                            <a:schemeClr val="bg1"/>
                          </a:solidFill>
                        </a:rPr>
                        <a:t>Correct</a:t>
                      </a:r>
                      <a:endParaRPr lang="en-GB" sz="1400" b="1" dirty="0">
                        <a:solidFill>
                          <a:schemeClr val="bg1"/>
                        </a:solidFill>
                      </a:endParaRPr>
                    </a:p>
                  </a:txBody>
                  <a:tcPr anchor="ctr">
                    <a:solidFill>
                      <a:schemeClr val="accent2"/>
                    </a:solidFill>
                  </a:tcPr>
                </a:tc>
                <a:tc>
                  <a:txBody>
                    <a:bodyPr/>
                    <a:lstStyle/>
                    <a:p>
                      <a:pPr algn="ctr"/>
                      <a:r>
                        <a:rPr lang="en-GB" sz="1400" b="1" dirty="0" smtClean="0"/>
                        <a:t>1%</a:t>
                      </a:r>
                      <a:endParaRPr lang="en-GB" sz="1400" b="1" dirty="0"/>
                    </a:p>
                  </a:txBody>
                  <a:tcPr anchor="ctr"/>
                </a:tc>
                <a:tc>
                  <a:txBody>
                    <a:bodyPr/>
                    <a:lstStyle/>
                    <a:p>
                      <a:pPr algn="ctr"/>
                      <a:r>
                        <a:rPr lang="en-GB" sz="1400" b="1" dirty="0" smtClean="0"/>
                        <a:t>45%</a:t>
                      </a:r>
                      <a:endParaRPr lang="en-GB" sz="1400" b="1" dirty="0"/>
                    </a:p>
                  </a:txBody>
                  <a:tcPr anchor="ctr">
                    <a:solidFill>
                      <a:srgbClr val="92D050"/>
                    </a:solidFill>
                  </a:tcPr>
                </a:tc>
              </a:tr>
            </a:tbl>
          </a:graphicData>
        </a:graphic>
      </p:graphicFrame>
      <p:sp>
        <p:nvSpPr>
          <p:cNvPr id="13" name="TextBox 12"/>
          <p:cNvSpPr txBox="1"/>
          <p:nvPr/>
        </p:nvSpPr>
        <p:spPr>
          <a:xfrm>
            <a:off x="2670573" y="2057400"/>
            <a:ext cx="910827" cy="369332"/>
          </a:xfrm>
          <a:prstGeom prst="rect">
            <a:avLst/>
          </a:prstGeom>
          <a:noFill/>
        </p:spPr>
        <p:txBody>
          <a:bodyPr wrap="none" rtlCol="0">
            <a:spAutoFit/>
          </a:bodyPr>
          <a:lstStyle/>
          <a:p>
            <a:r>
              <a:rPr lang="en-GB" b="1" dirty="0" smtClean="0"/>
              <a:t>Dengue</a:t>
            </a:r>
            <a:endParaRPr lang="en-GB" b="1" dirty="0"/>
          </a:p>
        </p:txBody>
      </p:sp>
      <p:sp>
        <p:nvSpPr>
          <p:cNvPr id="14" name="TextBox 13"/>
          <p:cNvSpPr txBox="1"/>
          <p:nvPr/>
        </p:nvSpPr>
        <p:spPr>
          <a:xfrm rot="16200000">
            <a:off x="638043" y="3324357"/>
            <a:ext cx="922047" cy="369332"/>
          </a:xfrm>
          <a:prstGeom prst="rect">
            <a:avLst/>
          </a:prstGeom>
          <a:noFill/>
        </p:spPr>
        <p:txBody>
          <a:bodyPr wrap="none" rtlCol="0">
            <a:spAutoFit/>
          </a:bodyPr>
          <a:lstStyle/>
          <a:p>
            <a:r>
              <a:rPr lang="en-GB" b="1" dirty="0" smtClean="0"/>
              <a:t>Malaria</a:t>
            </a:r>
            <a:endParaRPr lang="en-GB" b="1" dirty="0"/>
          </a:p>
        </p:txBody>
      </p:sp>
      <p:sp>
        <p:nvSpPr>
          <p:cNvPr id="15" name="TextBox 14"/>
          <p:cNvSpPr txBox="1"/>
          <p:nvPr/>
        </p:nvSpPr>
        <p:spPr>
          <a:xfrm>
            <a:off x="685800" y="6248400"/>
            <a:ext cx="2610010" cy="430887"/>
          </a:xfrm>
          <a:prstGeom prst="rect">
            <a:avLst/>
          </a:prstGeom>
          <a:noFill/>
        </p:spPr>
        <p:txBody>
          <a:bodyPr wrap="none" rtlCol="0">
            <a:spAutoFit/>
          </a:bodyPr>
          <a:lstStyle/>
          <a:p>
            <a:r>
              <a:rPr lang="en-GB" sz="1100" i="1" dirty="0" smtClean="0"/>
              <a:t>Base: Those aware of dengue and malaria </a:t>
            </a:r>
          </a:p>
          <a:p>
            <a:r>
              <a:rPr lang="en-GB" sz="1100" i="1" dirty="0" smtClean="0"/>
              <a:t>(Thai n=398, Migrants n=311)</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Blocking Dengue Transmission</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1816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Again, mosquito nets tops the list together with window screens and repellant. However, an increasing number of people are now also mentioning other ways to block transmission such as residual spraying, not leaving empty containers and covering water storage containers. The incorrect association to infected people and food remains with migrants.</a:t>
            </a:r>
            <a:endParaRPr lang="en-US" sz="1400" dirty="0"/>
          </a:p>
        </p:txBody>
      </p:sp>
      <p:graphicFrame>
        <p:nvGraphicFramePr>
          <p:cNvPr id="15" name="Content Placeholder 4"/>
          <p:cNvGraphicFramePr>
            <a:graphicFrameLocks noGrp="1"/>
          </p:cNvGraphicFramePr>
          <p:nvPr>
            <p:ph sz="half" idx="1"/>
          </p:nvPr>
        </p:nvGraphicFramePr>
        <p:xfrm>
          <a:off x="685800" y="1066800"/>
          <a:ext cx="77724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6400800"/>
            <a:ext cx="3587842" cy="261610"/>
          </a:xfrm>
          <a:prstGeom prst="rect">
            <a:avLst/>
          </a:prstGeom>
          <a:noFill/>
        </p:spPr>
        <p:txBody>
          <a:bodyPr wrap="none" rtlCol="0">
            <a:spAutoFit/>
          </a:bodyPr>
          <a:lstStyle/>
          <a:p>
            <a:r>
              <a:rPr lang="en-GB" sz="1100" i="1" dirty="0" smtClean="0"/>
              <a:t>Base: Those aware of dengue (Thai n=400, Migrants n=319)</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Knowledge of H1N5 / H1N1</a:t>
            </a:r>
            <a:endParaRPr lang="en-GB" dirty="0">
              <a:solidFill>
                <a:srgbClr val="C00000"/>
              </a:solidFill>
            </a:endParaRPr>
          </a:p>
        </p:txBody>
      </p:sp>
      <p:sp>
        <p:nvSpPr>
          <p:cNvPr id="4" name="AutoShape 4"/>
          <p:cNvSpPr>
            <a:spLocks noChangeArrowheads="1"/>
          </p:cNvSpPr>
          <p:nvPr/>
        </p:nvSpPr>
        <p:spPr bwMode="auto">
          <a:xfrm>
            <a:off x="685800" y="49530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Knowledge of H1N5 or H1N1 is also high amongst the Thais with near 100 percent being aware of this type of disease. For migrants awareness is much lower with only two in three migrants being aware.  Again, awareness was found to be lower still amongst migrants in camps in low risk malaria transmission zones.</a:t>
            </a:r>
            <a:endParaRPr lang="en-US" sz="1400" b="0" dirty="0">
              <a:solidFill>
                <a:schemeClr val="tx1"/>
              </a:solidFill>
            </a:endParaRPr>
          </a:p>
        </p:txBody>
      </p:sp>
      <p:sp>
        <p:nvSpPr>
          <p:cNvPr id="8" name="Rectangle 52"/>
          <p:cNvSpPr>
            <a:spLocks noChangeArrowheads="1"/>
          </p:cNvSpPr>
          <p:nvPr/>
        </p:nvSpPr>
        <p:spPr bwMode="auto">
          <a:xfrm>
            <a:off x="1981200" y="144482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graphicFrame>
        <p:nvGraphicFramePr>
          <p:cNvPr id="10" name="Chart 9"/>
          <p:cNvGraphicFramePr/>
          <p:nvPr/>
        </p:nvGraphicFramePr>
        <p:xfrm>
          <a:off x="3581400" y="1828800"/>
          <a:ext cx="3581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52"/>
          <p:cNvSpPr>
            <a:spLocks noChangeArrowheads="1"/>
          </p:cNvSpPr>
          <p:nvPr/>
        </p:nvSpPr>
        <p:spPr bwMode="auto">
          <a:xfrm>
            <a:off x="4934737" y="144482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graphicFrame>
        <p:nvGraphicFramePr>
          <p:cNvPr id="9" name="Chart 8"/>
          <p:cNvGraphicFramePr/>
          <p:nvPr/>
        </p:nvGraphicFramePr>
        <p:xfrm>
          <a:off x="533400" y="1905000"/>
          <a:ext cx="3581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Pentagon 11"/>
          <p:cNvSpPr/>
          <p:nvPr/>
        </p:nvSpPr>
        <p:spPr>
          <a:xfrm flipH="1">
            <a:off x="7010400" y="1981200"/>
            <a:ext cx="1981200" cy="606672"/>
          </a:xfrm>
          <a:prstGeom prst="homePlat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58% for Low malaria transmission risk zone</a:t>
            </a:r>
            <a:endParaRPr lang="en-GB" sz="1400" dirty="0"/>
          </a:p>
        </p:txBody>
      </p:sp>
      <p:sp>
        <p:nvSpPr>
          <p:cNvPr id="13" name="TextBox 12"/>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
        <p:nvSpPr>
          <p:cNvPr id="14" name="Rounded Rectangle 13"/>
          <p:cNvSpPr/>
          <p:nvPr/>
        </p:nvSpPr>
        <p:spPr>
          <a:xfrm>
            <a:off x="6934200" y="3048000"/>
            <a:ext cx="1676400" cy="1219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tx1"/>
                </a:solidFill>
              </a:rPr>
              <a:t>13 out of the 15 camps have chickens and/or ducks running around freely</a:t>
            </a:r>
            <a:endParaRPr lang="en-GB" sz="1400" b="1" dirty="0">
              <a:solidFill>
                <a:schemeClr val="tx1"/>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dirty="0" smtClean="0"/>
              <a:t>H1N5 / H1N1 </a:t>
            </a:r>
            <a:r>
              <a:rPr lang="en-GB" sz="4400" dirty="0" smtClean="0"/>
              <a:t>Symptoms</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181599"/>
            <a:ext cx="7772400" cy="914401"/>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High fever is about the only symptom with relatively high awareness although significantly lower for migrants. For other relevant symptoms there is a significant gap in knowledge and may not be surprising given these influenza diseases are relatively new compared to malaria and dengue.</a:t>
            </a:r>
            <a:endParaRPr lang="en-US" sz="1400" dirty="0"/>
          </a:p>
        </p:txBody>
      </p:sp>
      <p:graphicFrame>
        <p:nvGraphicFramePr>
          <p:cNvPr id="15" name="Content Placeholder 4"/>
          <p:cNvGraphicFramePr>
            <a:graphicFrameLocks noGrp="1"/>
          </p:cNvGraphicFramePr>
          <p:nvPr>
            <p:ph sz="half" idx="1"/>
          </p:nvPr>
        </p:nvGraphicFramePr>
        <p:xfrm>
          <a:off x="609600" y="1295400"/>
          <a:ext cx="77724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57200" y="6400800"/>
            <a:ext cx="3930884" cy="261610"/>
          </a:xfrm>
          <a:prstGeom prst="rect">
            <a:avLst/>
          </a:prstGeom>
          <a:noFill/>
        </p:spPr>
        <p:txBody>
          <a:bodyPr wrap="none" rtlCol="0">
            <a:spAutoFit/>
          </a:bodyPr>
          <a:lstStyle/>
          <a:p>
            <a:r>
              <a:rPr lang="en-GB" sz="1100" i="1" dirty="0" smtClean="0"/>
              <a:t>Base: Those aware of H1N5 / H1N1 (Thai n=397, Migrants n=265)</a:t>
            </a:r>
            <a:endParaRPr lang="en-GB" sz="1100"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 Risk Profile Segmentation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326558310"/>
              </p:ext>
            </p:extLst>
          </p:nvPr>
        </p:nvGraphicFramePr>
        <p:xfrm>
          <a:off x="533400" y="1137136"/>
          <a:ext cx="7848600" cy="4732412"/>
        </p:xfrm>
        <a:graphic>
          <a:graphicData uri="http://schemas.openxmlformats.org/drawingml/2006/table">
            <a:tbl>
              <a:tblPr firstRow="1" bandRow="1">
                <a:tableStyleId>{5C22544A-7EE6-4342-B048-85BDC9FD1C3A}</a:tableStyleId>
              </a:tblPr>
              <a:tblGrid>
                <a:gridCol w="2616200"/>
                <a:gridCol w="2616200"/>
                <a:gridCol w="2616200"/>
              </a:tblGrid>
              <a:tr h="429116">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Thai</a:t>
                      </a:r>
                      <a:r>
                        <a:rPr lang="en-US" sz="1200" baseline="0" dirty="0" smtClean="0">
                          <a:latin typeface="Arial" pitchFamily="34" charset="0"/>
                          <a:ea typeface="Times New Roman"/>
                          <a:cs typeface="Arial" pitchFamily="34" charset="0"/>
                        </a:rPr>
                        <a:t> Communities</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Registered Migrants</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Unregistered Migrants</a:t>
                      </a:r>
                      <a:endParaRPr lang="en-US" sz="1200" dirty="0">
                        <a:latin typeface="Arial" pitchFamily="34" charset="0"/>
                        <a:ea typeface="Times New Roman"/>
                        <a:cs typeface="Arial" pitchFamily="34" charset="0"/>
                      </a:endParaRPr>
                    </a:p>
                  </a:txBody>
                  <a:tcPr marL="68580" marR="68580" marT="0" marB="0"/>
                </a:tc>
              </a:tr>
              <a:tr h="316832">
                <a:tc>
                  <a:txBody>
                    <a:bodyPr/>
                    <a:lstStyle/>
                    <a:p>
                      <a:pPr algn="l" fontAlgn="b"/>
                      <a:r>
                        <a:rPr lang="en-US" sz="1200" b="1" i="0" u="none" strike="noStrike" dirty="0" smtClean="0">
                          <a:solidFill>
                            <a:srgbClr val="000000"/>
                          </a:solidFill>
                          <a:latin typeface="Calibri"/>
                        </a:rPr>
                        <a:t>Demographic</a:t>
                      </a:r>
                      <a:r>
                        <a:rPr lang="en-US" sz="1200" b="1" i="0" u="none" strike="noStrike" baseline="0" dirty="0" smtClean="0">
                          <a:solidFill>
                            <a:srgbClr val="000000"/>
                          </a:solidFill>
                          <a:latin typeface="Calibri"/>
                        </a:rPr>
                        <a:t> profile</a:t>
                      </a:r>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r>
              <a:tr h="316832">
                <a:tc>
                  <a:txBody>
                    <a:bodyPr/>
                    <a:lstStyle/>
                    <a:p>
                      <a:pPr algn="l" fontAlgn="b"/>
                      <a:r>
                        <a:rPr lang="en-US" sz="1100" b="0" i="0" u="none" strike="noStrike" dirty="0" smtClean="0">
                          <a:solidFill>
                            <a:srgbClr val="000000"/>
                          </a:solidFill>
                          <a:latin typeface="Calibri"/>
                        </a:rPr>
                        <a:t>Earn on average</a:t>
                      </a:r>
                      <a:r>
                        <a:rPr lang="en-US" sz="1100" b="0" i="0" u="none" strike="noStrike" baseline="0" dirty="0" smtClean="0">
                          <a:solidFill>
                            <a:srgbClr val="000000"/>
                          </a:solidFill>
                          <a:latin typeface="Calibri"/>
                        </a:rPr>
                        <a:t> more than 10,000 Baht per month</a:t>
                      </a:r>
                    </a:p>
                    <a:p>
                      <a:pPr algn="l" fontAlgn="b"/>
                      <a:r>
                        <a:rPr lang="en-US" sz="1100" b="0" i="0" u="none" strike="noStrike" baseline="0" dirty="0" smtClean="0">
                          <a:solidFill>
                            <a:srgbClr val="000000"/>
                          </a:solidFill>
                          <a:latin typeface="Calibri"/>
                        </a:rPr>
                        <a:t>Thai literacy 100%</a:t>
                      </a:r>
                    </a:p>
                    <a:p>
                      <a:pPr algn="l" fontAlgn="b"/>
                      <a:r>
                        <a:rPr lang="en-US" sz="1100" b="0" i="0" u="none" strike="noStrike" baseline="0" dirty="0" smtClean="0">
                          <a:solidFill>
                            <a:srgbClr val="000000"/>
                          </a:solidFill>
                          <a:latin typeface="Calibri"/>
                        </a:rPr>
                        <a:t>Most have junior high school education</a:t>
                      </a:r>
                      <a:endParaRPr lang="en-US" sz="1100" b="0" i="0" u="none" strike="noStrike" dirty="0">
                        <a:solidFill>
                          <a:srgbClr val="000000"/>
                        </a:solidFill>
                        <a:latin typeface="Calibri"/>
                      </a:endParaRPr>
                    </a:p>
                  </a:txBody>
                  <a:tcPr marT="0" marB="0"/>
                </a:tc>
                <a:tc>
                  <a:txBody>
                    <a:bodyPr/>
                    <a:lstStyle/>
                    <a:p>
                      <a:pPr algn="l" fontAlgn="b"/>
                      <a:r>
                        <a:rPr lang="en-US" sz="1100" b="0" i="0" u="none" strike="noStrike" dirty="0" smtClean="0">
                          <a:solidFill>
                            <a:srgbClr val="000000"/>
                          </a:solidFill>
                          <a:latin typeface="Calibri"/>
                        </a:rPr>
                        <a:t>Earn on average</a:t>
                      </a:r>
                      <a:r>
                        <a:rPr lang="en-US" sz="1100" b="0" i="0" u="none" strike="noStrike" baseline="0" dirty="0" smtClean="0">
                          <a:solidFill>
                            <a:srgbClr val="000000"/>
                          </a:solidFill>
                          <a:latin typeface="Calibri"/>
                        </a:rPr>
                        <a:t>  around 10,000 Baht per month</a:t>
                      </a:r>
                    </a:p>
                    <a:p>
                      <a:pPr algn="l" fontAlgn="b"/>
                      <a:r>
                        <a:rPr lang="en-US" sz="1100" b="0" i="0" u="none" strike="noStrike" dirty="0" smtClean="0">
                          <a:solidFill>
                            <a:srgbClr val="000000"/>
                          </a:solidFill>
                          <a:latin typeface="Calibri"/>
                        </a:rPr>
                        <a:t>72% can speak Thai but only 1% are literate</a:t>
                      </a:r>
                    </a:p>
                    <a:p>
                      <a:pPr algn="l" fontAlgn="b"/>
                      <a:r>
                        <a:rPr lang="en-US" sz="1100" b="0" i="0" u="none" strike="noStrike" dirty="0" smtClean="0">
                          <a:solidFill>
                            <a:srgbClr val="000000"/>
                          </a:solidFill>
                          <a:latin typeface="Calibri"/>
                        </a:rPr>
                        <a:t>50% have only elementary school education</a:t>
                      </a:r>
                      <a:endParaRPr lang="en-US" sz="1100" b="0" i="0" u="none" strike="noStrike" dirty="0">
                        <a:solidFill>
                          <a:srgbClr val="000000"/>
                        </a:solidFill>
                        <a:latin typeface="Calibri"/>
                      </a:endParaRPr>
                    </a:p>
                  </a:txBody>
                  <a:tcPr marT="0" marB="0"/>
                </a:tc>
                <a:tc>
                  <a:txBody>
                    <a:bodyPr/>
                    <a:lstStyle/>
                    <a:p>
                      <a:pPr algn="l" fontAlgn="b"/>
                      <a:r>
                        <a:rPr lang="en-US" sz="1100" b="0" i="0" u="none" strike="noStrike" dirty="0" smtClean="0">
                          <a:solidFill>
                            <a:srgbClr val="000000"/>
                          </a:solidFill>
                          <a:latin typeface="+mn-lt"/>
                        </a:rPr>
                        <a:t>Earn less than </a:t>
                      </a:r>
                      <a:r>
                        <a:rPr lang="en-US" sz="1100" b="0" i="0" u="none" strike="noStrike" baseline="0" dirty="0" smtClean="0">
                          <a:solidFill>
                            <a:srgbClr val="000000"/>
                          </a:solidFill>
                          <a:latin typeface="+mn-lt"/>
                        </a:rPr>
                        <a:t>10,000 Baht per month</a:t>
                      </a:r>
                    </a:p>
                    <a:p>
                      <a:pPr algn="l" fontAlgn="b"/>
                      <a:r>
                        <a:rPr lang="en-US" sz="1100" b="0" i="0" u="none" strike="noStrike" dirty="0" smtClean="0">
                          <a:solidFill>
                            <a:srgbClr val="000000"/>
                          </a:solidFill>
                          <a:latin typeface="+mn-lt"/>
                        </a:rPr>
                        <a:t>53% can speak Thai </a:t>
                      </a:r>
                    </a:p>
                    <a:p>
                      <a:pPr algn="l" fontAlgn="b"/>
                      <a:r>
                        <a:rPr lang="en-US" sz="1100" b="0" i="0" u="none" strike="noStrike" dirty="0" smtClean="0">
                          <a:solidFill>
                            <a:srgbClr val="000000"/>
                          </a:solidFill>
                          <a:latin typeface="+mn-lt"/>
                        </a:rPr>
                        <a:t>50% have only elementary school education</a:t>
                      </a:r>
                    </a:p>
                  </a:txBody>
                  <a:tcPr marT="0" marB="0"/>
                </a:tc>
              </a:tr>
              <a:tr h="316832">
                <a:tc>
                  <a:txBody>
                    <a:bodyPr/>
                    <a:lstStyle/>
                    <a:p>
                      <a:pPr algn="l" fontAlgn="b"/>
                      <a:r>
                        <a:rPr lang="en-US" sz="1200" b="1" i="0" u="none" strike="noStrike" dirty="0" smtClean="0">
                          <a:solidFill>
                            <a:srgbClr val="000000"/>
                          </a:solidFill>
                          <a:latin typeface="Calibri"/>
                        </a:rPr>
                        <a:t>Knowledge</a:t>
                      </a:r>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r>
              <a:tr h="316832">
                <a:tc>
                  <a:txBody>
                    <a:bodyPr/>
                    <a:lstStyle/>
                    <a:p>
                      <a:pPr algn="l" fontAlgn="b"/>
                      <a:r>
                        <a:rPr lang="en-US" sz="1100" b="0" i="0" u="none" strike="noStrike" dirty="0" smtClean="0">
                          <a:solidFill>
                            <a:srgbClr val="000000"/>
                          </a:solidFill>
                          <a:latin typeface="Calibri"/>
                        </a:rPr>
                        <a:t>Fully aware</a:t>
                      </a:r>
                      <a:r>
                        <a:rPr lang="en-US" sz="1100" b="0" i="0" u="none" strike="noStrike" baseline="0" dirty="0" smtClean="0">
                          <a:solidFill>
                            <a:srgbClr val="000000"/>
                          </a:solidFill>
                          <a:latin typeface="Calibri"/>
                        </a:rPr>
                        <a:t> of ILIs, especially dengue and pandemic influenza where knowledge about symptoms, transmission routes and how to block transmission is high. However, they are somewhat weaker on malaria and there is confusion about the risks associated with day and night time mosquitoes.</a:t>
                      </a:r>
                      <a:endParaRPr lang="en-US" sz="1100" b="0" i="0" u="none" strike="noStrike" dirty="0">
                        <a:solidFill>
                          <a:srgbClr val="000000"/>
                        </a:solidFill>
                        <a:latin typeface="Calibri"/>
                      </a:endParaRPr>
                    </a:p>
                  </a:txBody>
                  <a:tcPr marT="0" marB="0"/>
                </a:tc>
                <a:tc gridSpan="2">
                  <a:txBody>
                    <a:bodyPr/>
                    <a:lstStyle/>
                    <a:p>
                      <a:pPr algn="l" fontAlgn="b"/>
                      <a:r>
                        <a:rPr lang="en-US" sz="1100" b="0" i="0" u="none" strike="noStrike" dirty="0" smtClean="0">
                          <a:solidFill>
                            <a:srgbClr val="000000"/>
                          </a:solidFill>
                          <a:latin typeface="Calibri"/>
                        </a:rPr>
                        <a:t>Not</a:t>
                      </a:r>
                      <a:r>
                        <a:rPr lang="en-US" sz="1100" b="0" i="0" u="none" strike="noStrike" baseline="0" dirty="0" smtClean="0">
                          <a:solidFill>
                            <a:srgbClr val="000000"/>
                          </a:solidFill>
                          <a:latin typeface="Calibri"/>
                        </a:rPr>
                        <a:t> all </a:t>
                      </a:r>
                      <a:r>
                        <a:rPr lang="en-US" sz="1100" b="0" i="0" u="none" strike="noStrike" dirty="0" smtClean="0">
                          <a:solidFill>
                            <a:srgbClr val="000000"/>
                          </a:solidFill>
                          <a:latin typeface="Calibri"/>
                        </a:rPr>
                        <a:t>migrants are aware of ILIs. Apart from malaria there are</a:t>
                      </a:r>
                      <a:r>
                        <a:rPr lang="en-US" sz="1100" b="0" i="0" u="none" strike="noStrike" baseline="0" dirty="0" smtClean="0">
                          <a:solidFill>
                            <a:srgbClr val="000000"/>
                          </a:solidFill>
                          <a:latin typeface="Calibri"/>
                        </a:rPr>
                        <a:t> clear knowledge gaps in relation to symptoms, transmission routes and how to block transmission. Migrants have misconceptions about ILI transmission routes and as with the Thais, there is confusion about day and night time vectors.</a:t>
                      </a:r>
                      <a:endParaRPr lang="en-US" sz="1100" b="0" i="0" u="none" strike="noStrike" dirty="0">
                        <a:solidFill>
                          <a:srgbClr val="000000"/>
                        </a:solidFill>
                        <a:latin typeface="Calibri"/>
                      </a:endParaRPr>
                    </a:p>
                  </a:txBody>
                  <a:tcPr marT="0" marB="0"/>
                </a:tc>
                <a:tc hMerge="1">
                  <a:txBody>
                    <a:bodyPr/>
                    <a:lstStyle/>
                    <a:p>
                      <a:pPr algn="l" fontAlgn="b"/>
                      <a:endParaRPr lang="en-US" sz="1100" b="0" i="0" u="none" strike="noStrike" dirty="0">
                        <a:solidFill>
                          <a:srgbClr val="000000"/>
                        </a:solidFill>
                        <a:latin typeface="Calibri"/>
                      </a:endParaRPr>
                    </a:p>
                  </a:txBody>
                  <a:tcPr marT="0" marB="0"/>
                </a:tc>
              </a:tr>
              <a:tr h="316832">
                <a:tc>
                  <a:txBody>
                    <a:bodyPr/>
                    <a:lstStyle/>
                    <a:p>
                      <a:pPr algn="l" fontAlgn="b"/>
                      <a:r>
                        <a:rPr lang="en-US" sz="1200" b="1" i="0" u="none" strike="noStrike" dirty="0" smtClean="0">
                          <a:solidFill>
                            <a:srgbClr val="000000"/>
                          </a:solidFill>
                          <a:latin typeface="Calibri"/>
                        </a:rPr>
                        <a:t>Vector</a:t>
                      </a:r>
                      <a:r>
                        <a:rPr lang="en-US" sz="1200" b="1" i="0" u="none" strike="noStrike" baseline="0" dirty="0" smtClean="0">
                          <a:solidFill>
                            <a:srgbClr val="000000"/>
                          </a:solidFill>
                          <a:latin typeface="Calibri"/>
                        </a:rPr>
                        <a:t> conditions</a:t>
                      </a:r>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r>
              <a:tr h="316832">
                <a:tc>
                  <a:txBody>
                    <a:bodyPr/>
                    <a:lstStyle/>
                    <a:p>
                      <a:pPr algn="l" fontAlgn="b"/>
                      <a:r>
                        <a:rPr lang="en-US" sz="1100" b="0" i="0" u="none" strike="noStrike" dirty="0" smtClean="0">
                          <a:solidFill>
                            <a:srgbClr val="000000"/>
                          </a:solidFill>
                          <a:latin typeface="Calibri"/>
                        </a:rPr>
                        <a:t>The</a:t>
                      </a:r>
                      <a:r>
                        <a:rPr lang="en-US" sz="1100" b="0" i="0" u="none" strike="noStrike" baseline="0" dirty="0" smtClean="0">
                          <a:solidFill>
                            <a:srgbClr val="000000"/>
                          </a:solidFill>
                          <a:latin typeface="Calibri"/>
                        </a:rPr>
                        <a:t> Thai households keep the surroundings of their homes clear from water collecting containers. However, because they live near the camps there is still a certain amount of risk that vectors will be present.</a:t>
                      </a:r>
                      <a:endParaRPr lang="en-US" sz="1100" b="0" i="0" u="none" strike="noStrike" dirty="0">
                        <a:solidFill>
                          <a:srgbClr val="000000"/>
                        </a:solidFill>
                        <a:latin typeface="Calibri"/>
                      </a:endParaRPr>
                    </a:p>
                  </a:txBody>
                  <a:tcPr marT="0" marB="0"/>
                </a:tc>
                <a:tc gridSpan="2">
                  <a:txBody>
                    <a:bodyPr/>
                    <a:lstStyle/>
                    <a:p>
                      <a:pPr algn="l" fontAlgn="b"/>
                      <a:r>
                        <a:rPr lang="en-US" sz="1100" b="0" i="0" u="none" strike="noStrike" dirty="0" smtClean="0">
                          <a:solidFill>
                            <a:srgbClr val="000000"/>
                          </a:solidFill>
                          <a:latin typeface="+mn-lt"/>
                        </a:rPr>
                        <a:t>The</a:t>
                      </a:r>
                      <a:r>
                        <a:rPr lang="en-US" sz="1100" b="0" i="0" u="none" strike="noStrike" baseline="0" dirty="0" smtClean="0">
                          <a:solidFill>
                            <a:srgbClr val="000000"/>
                          </a:solidFill>
                          <a:latin typeface="+mn-lt"/>
                        </a:rPr>
                        <a:t> migrants also keeps their surroundings clear from water collecting containers. However, m</a:t>
                      </a:r>
                      <a:r>
                        <a:rPr lang="en-US" sz="1100" b="0" i="0" u="none" strike="noStrike" dirty="0" smtClean="0">
                          <a:solidFill>
                            <a:srgbClr val="000000"/>
                          </a:solidFill>
                          <a:latin typeface="Calibri"/>
                        </a:rPr>
                        <a:t>ore than half the camps have an abundance of water collecting containers lying around and in some</a:t>
                      </a:r>
                      <a:r>
                        <a:rPr lang="en-US" sz="1100" b="0" i="0" u="none" strike="noStrike" baseline="0" dirty="0" smtClean="0">
                          <a:solidFill>
                            <a:srgbClr val="000000"/>
                          </a:solidFill>
                          <a:latin typeface="Calibri"/>
                        </a:rPr>
                        <a:t> camps garbage is left accumulating creating a situation where potentially harmful vectors can thrive.</a:t>
                      </a:r>
                      <a:endParaRPr lang="en-US" sz="1100" b="0" i="0" u="none" strike="noStrike" dirty="0">
                        <a:solidFill>
                          <a:srgbClr val="000000"/>
                        </a:solidFill>
                        <a:latin typeface="Calibri"/>
                      </a:endParaRPr>
                    </a:p>
                  </a:txBody>
                  <a:tcPr marT="0" marB="0"/>
                </a:tc>
                <a:tc hMerge="1">
                  <a:txBody>
                    <a:bodyPr/>
                    <a:lstStyle/>
                    <a:p>
                      <a:pPr algn="l" fontAlgn="b"/>
                      <a:endParaRPr lang="en-US" sz="1000" b="1" i="0" u="none" strike="noStrike" dirty="0">
                        <a:solidFill>
                          <a:srgbClr val="000000"/>
                        </a:solidFill>
                        <a:latin typeface="Calibri"/>
                      </a:endParaRPr>
                    </a:p>
                  </a:txBody>
                  <a:tcPr marT="0" marB="0"/>
                </a:tc>
              </a:tr>
            </a:tbl>
          </a:graphicData>
        </a:graphic>
      </p:graphicFrame>
    </p:spTree>
    <p:extLst>
      <p:ext uri="{BB962C8B-B14F-4D97-AF65-F5344CB8AC3E}">
        <p14:creationId xmlns:p14="http://schemas.microsoft.com/office/powerpoint/2010/main" val="385074972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dirty="0" smtClean="0"/>
              <a:t>H1N5 / H1N1 </a:t>
            </a:r>
            <a:r>
              <a:rPr lang="en-GB" sz="4400" dirty="0" smtClean="0"/>
              <a:t>Transmission Routes</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333999"/>
            <a:ext cx="7772400" cy="762001"/>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What people do know is that transmission comes from chickens and ducks and to some extent infected people. Migrants are at a disadvantage here with significantly less knowledge compared to Thai.</a:t>
            </a:r>
            <a:endParaRPr lang="en-US" sz="1400" dirty="0"/>
          </a:p>
        </p:txBody>
      </p:sp>
      <p:graphicFrame>
        <p:nvGraphicFramePr>
          <p:cNvPr id="15" name="Content Placeholder 4"/>
          <p:cNvGraphicFramePr>
            <a:graphicFrameLocks noGrp="1"/>
          </p:cNvGraphicFramePr>
          <p:nvPr>
            <p:ph sz="half" idx="1"/>
          </p:nvPr>
        </p:nvGraphicFramePr>
        <p:xfrm>
          <a:off x="685800" y="1371600"/>
          <a:ext cx="77724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7200" y="6400800"/>
            <a:ext cx="3930884" cy="261610"/>
          </a:xfrm>
          <a:prstGeom prst="rect">
            <a:avLst/>
          </a:prstGeom>
          <a:noFill/>
        </p:spPr>
        <p:txBody>
          <a:bodyPr wrap="none" rtlCol="0">
            <a:spAutoFit/>
          </a:bodyPr>
          <a:lstStyle/>
          <a:p>
            <a:r>
              <a:rPr lang="en-GB" sz="1100" i="1" dirty="0" smtClean="0"/>
              <a:t>Base: Those aware of H1N5 / H1N1 (Thai n=397, Migrants n=265)</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Blocking </a:t>
            </a:r>
            <a:r>
              <a:rPr lang="en-GB" dirty="0" smtClean="0"/>
              <a:t>H1N5 / H1N1 </a:t>
            </a:r>
            <a:r>
              <a:rPr lang="en-GB" sz="4400" dirty="0" smtClean="0"/>
              <a:t>Transmission</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410200"/>
            <a:ext cx="7772400" cy="9144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Unlike dengue and malaria, these types of influenzas are clearly distinct when it comes to associated transmission routes. Whilst the knowledge amongst migrants is lower compared to Thai, a similar and rather strong distinction between the different diseases can be seen.</a:t>
            </a:r>
            <a:endParaRPr lang="en-US" sz="1400" dirty="0"/>
          </a:p>
        </p:txBody>
      </p:sp>
      <p:graphicFrame>
        <p:nvGraphicFramePr>
          <p:cNvPr id="15" name="Content Placeholder 4"/>
          <p:cNvGraphicFramePr>
            <a:graphicFrameLocks noGrp="1"/>
          </p:cNvGraphicFramePr>
          <p:nvPr>
            <p:ph sz="half" idx="1"/>
          </p:nvPr>
        </p:nvGraphicFramePr>
        <p:xfrm>
          <a:off x="685800" y="1066800"/>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81000" y="6400800"/>
            <a:ext cx="3930884" cy="261610"/>
          </a:xfrm>
          <a:prstGeom prst="rect">
            <a:avLst/>
          </a:prstGeom>
          <a:noFill/>
        </p:spPr>
        <p:txBody>
          <a:bodyPr wrap="none" rtlCol="0">
            <a:spAutoFit/>
          </a:bodyPr>
          <a:lstStyle/>
          <a:p>
            <a:r>
              <a:rPr lang="en-GB" sz="1100" i="1" dirty="0" smtClean="0"/>
              <a:t>Base: Those aware of H1N5 / H1N1 (Thai n=397, Migrants n=265)</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descr="P1080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609600" y="4267199"/>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4267201"/>
            <a:ext cx="7772400" cy="993775"/>
          </a:xfrm>
        </p:spPr>
        <p:txBody>
          <a:bodyPr>
            <a:normAutofit/>
          </a:bodyPr>
          <a:lstStyle/>
          <a:p>
            <a:r>
              <a:rPr lang="en-GB" dirty="0" smtClean="0"/>
              <a:t>Preventative Behaviour</a:t>
            </a:r>
            <a:endParaRPr lang="en-GB" dirty="0"/>
          </a:p>
        </p:txBody>
      </p:sp>
      <p:sp>
        <p:nvSpPr>
          <p:cNvPr id="3" name="Text Placeholder 2"/>
          <p:cNvSpPr>
            <a:spLocks noGrp="1"/>
          </p:cNvSpPr>
          <p:nvPr>
            <p:ph type="body" idx="1"/>
          </p:nvPr>
        </p:nvSpPr>
        <p:spPr>
          <a:xfrm>
            <a:off x="723900" y="5281613"/>
            <a:ext cx="7772400" cy="966787"/>
          </a:xfrm>
        </p:spPr>
        <p:txBody>
          <a:bodyPr/>
          <a:lstStyle/>
          <a:p>
            <a:r>
              <a:rPr lang="en-GB" dirty="0" smtClean="0"/>
              <a:t>To what extent are Thai and migrants protecting themselves from contracting ILIs </a:t>
            </a:r>
            <a:endParaRPr lang="en-GB"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Use of Window Screens</a:t>
            </a:r>
            <a:br>
              <a:rPr lang="en-GB" dirty="0" smtClean="0"/>
            </a:br>
            <a:r>
              <a:rPr lang="en-GB" sz="2700" dirty="0" smtClean="0">
                <a:solidFill>
                  <a:srgbClr val="C00000"/>
                </a:solidFill>
              </a:rPr>
              <a:t>Observation</a:t>
            </a:r>
            <a:endParaRPr lang="en-GB" dirty="0">
              <a:solidFill>
                <a:srgbClr val="C00000"/>
              </a:solidFill>
            </a:endParaRPr>
          </a:p>
        </p:txBody>
      </p:sp>
      <p:sp>
        <p:nvSpPr>
          <p:cNvPr id="4" name="AutoShape 4"/>
          <p:cNvSpPr>
            <a:spLocks noChangeArrowheads="1"/>
          </p:cNvSpPr>
          <p:nvPr/>
        </p:nvSpPr>
        <p:spPr bwMode="auto">
          <a:xfrm>
            <a:off x="685800" y="5029200"/>
            <a:ext cx="7772400" cy="990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Nearly half the Thai population do not use window screens but those who do will in most cases have them on all windows. The migrants are at a disadvantage here due to camp conditions and just about all of them have no </a:t>
            </a:r>
            <a:r>
              <a:rPr lang="en-US" sz="1400" dirty="0" smtClean="0"/>
              <a:t>type of screen </a:t>
            </a:r>
            <a:r>
              <a:rPr lang="en-US" sz="1400" b="0" dirty="0" smtClean="0">
                <a:solidFill>
                  <a:schemeClr val="tx1"/>
                </a:solidFill>
              </a:rPr>
              <a:t>protection against mosquitoes unless they use a net.</a:t>
            </a:r>
            <a:endParaRPr lang="en-US" sz="1400" b="0" dirty="0">
              <a:solidFill>
                <a:schemeClr val="tx1"/>
              </a:solidFill>
            </a:endParaRPr>
          </a:p>
        </p:txBody>
      </p:sp>
      <p:graphicFrame>
        <p:nvGraphicFramePr>
          <p:cNvPr id="5" name="Chart 4"/>
          <p:cNvGraphicFramePr/>
          <p:nvPr/>
        </p:nvGraphicFramePr>
        <p:xfrm>
          <a:off x="83820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2419206" y="1323201"/>
            <a:ext cx="407163"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Thai</a:t>
            </a:r>
            <a:endParaRPr lang="th-TH" sz="1600" b="1" u="sng" dirty="0">
              <a:solidFill>
                <a:schemeClr val="tx1"/>
              </a:solidFill>
            </a:endParaRPr>
          </a:p>
        </p:txBody>
      </p:sp>
      <p:sp>
        <p:nvSpPr>
          <p:cNvPr id="11" name="Rectangle 52"/>
          <p:cNvSpPr>
            <a:spLocks noChangeArrowheads="1"/>
          </p:cNvSpPr>
          <p:nvPr/>
        </p:nvSpPr>
        <p:spPr bwMode="auto">
          <a:xfrm>
            <a:off x="6083774" y="1323201"/>
            <a:ext cx="850426"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Migrants</a:t>
            </a:r>
            <a:endParaRPr lang="th-TH" sz="1600" b="1" u="sng" dirty="0">
              <a:solidFill>
                <a:schemeClr val="tx1"/>
              </a:solidFill>
            </a:endParaRPr>
          </a:p>
        </p:txBody>
      </p:sp>
      <p:graphicFrame>
        <p:nvGraphicFramePr>
          <p:cNvPr id="9" name="Chart 8"/>
          <p:cNvGraphicFramePr/>
          <p:nvPr/>
        </p:nvGraphicFramePr>
        <p:xfrm>
          <a:off x="47244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fontScale="90000"/>
          </a:bodyPr>
          <a:lstStyle/>
          <a:p>
            <a:r>
              <a:rPr lang="en-GB" dirty="0" smtClean="0"/>
              <a:t>Littering of Water Collecting Containers</a:t>
            </a:r>
            <a:br>
              <a:rPr lang="en-GB" dirty="0" smtClean="0"/>
            </a:br>
            <a:r>
              <a:rPr lang="en-GB" sz="2700" dirty="0" smtClean="0">
                <a:solidFill>
                  <a:srgbClr val="C00000"/>
                </a:solidFill>
              </a:rPr>
              <a:t>Observation</a:t>
            </a:r>
            <a:endParaRPr lang="en-GB" dirty="0">
              <a:solidFill>
                <a:srgbClr val="C00000"/>
              </a:solidFill>
            </a:endParaRPr>
          </a:p>
        </p:txBody>
      </p:sp>
      <p:sp>
        <p:nvSpPr>
          <p:cNvPr id="4" name="AutoShape 4"/>
          <p:cNvSpPr>
            <a:spLocks noChangeArrowheads="1"/>
          </p:cNvSpPr>
          <p:nvPr/>
        </p:nvSpPr>
        <p:spPr bwMode="auto">
          <a:xfrm>
            <a:off x="685800" y="5105400"/>
            <a:ext cx="7772400" cy="11430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Around Thai households it is relatively clean and there are very few instances when you see large amounts of water collecting containers lying around. The same applies to migrant households. However, from observation around the migrant communities there were often instances where you could find large amounts of rubbish lying around elsewhere in the community such as a public garbage dump.</a:t>
            </a:r>
            <a:endParaRPr lang="en-US" sz="1400" b="0" dirty="0">
              <a:solidFill>
                <a:schemeClr val="tx1"/>
              </a:solidFill>
            </a:endParaRPr>
          </a:p>
        </p:txBody>
      </p:sp>
      <p:graphicFrame>
        <p:nvGraphicFramePr>
          <p:cNvPr id="5" name="Chart 4"/>
          <p:cNvGraphicFramePr/>
          <p:nvPr/>
        </p:nvGraphicFramePr>
        <p:xfrm>
          <a:off x="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910654" y="1444823"/>
            <a:ext cx="1760098"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 Households</a:t>
            </a:r>
            <a:endParaRPr lang="th-TH" b="1" u="sng" dirty="0">
              <a:solidFill>
                <a:schemeClr val="tx1"/>
              </a:solidFill>
            </a:endParaRPr>
          </a:p>
        </p:txBody>
      </p:sp>
      <p:sp>
        <p:nvSpPr>
          <p:cNvPr id="11" name="Rectangle 52"/>
          <p:cNvSpPr>
            <a:spLocks noChangeArrowheads="1"/>
          </p:cNvSpPr>
          <p:nvPr/>
        </p:nvSpPr>
        <p:spPr bwMode="auto">
          <a:xfrm>
            <a:off x="3386466" y="1444823"/>
            <a:ext cx="215123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 Households</a:t>
            </a:r>
            <a:endParaRPr lang="th-TH" b="1" u="sng" dirty="0">
              <a:solidFill>
                <a:schemeClr val="tx1"/>
              </a:solidFill>
            </a:endParaRPr>
          </a:p>
        </p:txBody>
      </p:sp>
      <p:sp>
        <p:nvSpPr>
          <p:cNvPr id="12" name="Rectangle 52"/>
          <p:cNvSpPr>
            <a:spLocks noChangeArrowheads="1"/>
          </p:cNvSpPr>
          <p:nvPr/>
        </p:nvSpPr>
        <p:spPr bwMode="auto">
          <a:xfrm>
            <a:off x="6400800" y="1447800"/>
            <a:ext cx="1612942"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 Camps</a:t>
            </a:r>
            <a:endParaRPr lang="th-TH" b="1" u="sng" dirty="0">
              <a:solidFill>
                <a:schemeClr val="tx1"/>
              </a:solidFill>
            </a:endParaRPr>
          </a:p>
        </p:txBody>
      </p:sp>
      <p:graphicFrame>
        <p:nvGraphicFramePr>
          <p:cNvPr id="14" name="Chart 13"/>
          <p:cNvGraphicFramePr/>
          <p:nvPr/>
        </p:nvGraphicFramePr>
        <p:xfrm>
          <a:off x="54102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2705100" y="1905000"/>
          <a:ext cx="3733800" cy="28956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fontScale="90000"/>
          </a:bodyPr>
          <a:lstStyle/>
          <a:p>
            <a:r>
              <a:rPr lang="en-GB" sz="4400" dirty="0" smtClean="0"/>
              <a:t>Mosquito Net, Repellent and Coil </a:t>
            </a:r>
            <a:r>
              <a:rPr lang="en-GB" dirty="0" smtClean="0"/>
              <a:t/>
            </a:r>
            <a:br>
              <a:rPr lang="en-GB" dirty="0" smtClean="0"/>
            </a:br>
            <a:r>
              <a:rPr lang="en-GB" sz="2700" dirty="0" smtClean="0">
                <a:solidFill>
                  <a:srgbClr val="C00000"/>
                </a:solidFill>
              </a:rPr>
              <a:t>Observation</a:t>
            </a:r>
            <a:endParaRPr lang="en-GB" sz="2700" dirty="0">
              <a:solidFill>
                <a:srgbClr val="C00000"/>
              </a:solidFill>
            </a:endParaRPr>
          </a:p>
        </p:txBody>
      </p:sp>
      <p:sp>
        <p:nvSpPr>
          <p:cNvPr id="7" name="AutoShape 21"/>
          <p:cNvSpPr>
            <a:spLocks noChangeArrowheads="1"/>
          </p:cNvSpPr>
          <p:nvPr/>
        </p:nvSpPr>
        <p:spPr bwMode="auto">
          <a:xfrm>
            <a:off x="685800" y="52578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Indeed most migrants have mosquito nets and nine out of ten are in good condition with no holes in them. Many also use mosquito coil but repellant is used to a lesser extent. Fewer Thais use mosquito nets as many are using window screens. It should be noted that using nets did not differentiate between those aware of malaria or not aware, suggesting some use nets just to avoid mosquitoes bites.</a:t>
            </a:r>
            <a:endParaRPr lang="en-US" sz="1400" dirty="0"/>
          </a:p>
        </p:txBody>
      </p:sp>
      <p:graphicFrame>
        <p:nvGraphicFramePr>
          <p:cNvPr id="15" name="Content Placeholder 4"/>
          <p:cNvGraphicFramePr>
            <a:graphicFrameLocks noGrp="1"/>
          </p:cNvGraphicFramePr>
          <p:nvPr>
            <p:ph sz="half" idx="1"/>
          </p:nvPr>
        </p:nvGraphicFramePr>
        <p:xfrm>
          <a:off x="457200" y="1981200"/>
          <a:ext cx="38100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a:xfrm>
            <a:off x="609600" y="1066800"/>
            <a:ext cx="3886200" cy="609600"/>
          </a:xfrm>
          <a:prstGeom prst="rect">
            <a:avLst/>
          </a:prstGeom>
        </p:spPr>
        <p:txBody>
          <a:bodyPr vert="horz" lIns="91440" tIns="45720" rIns="91440" bIns="45720" rtlCol="0" anchor="ctr">
            <a:normAutofit fontScale="6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sp>
        <p:nvSpPr>
          <p:cNvPr id="9" name="Title 1"/>
          <p:cNvSpPr txBox="1">
            <a:spLocks/>
          </p:cNvSpPr>
          <p:nvPr/>
        </p:nvSpPr>
        <p:spPr>
          <a:xfrm>
            <a:off x="990600" y="1447800"/>
            <a:ext cx="3505200" cy="381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sng" strike="noStrike" kern="1200" cap="none" spc="0" normalizeH="0" baseline="0" noProof="0" dirty="0" smtClean="0">
                <a:ln>
                  <a:noFill/>
                </a:ln>
                <a:effectLst/>
                <a:uLnTx/>
                <a:uFillTx/>
                <a:ea typeface="Tahoma" pitchFamily="34" charset="0"/>
                <a:cs typeface="Tahoma" pitchFamily="34" charset="0"/>
              </a:rPr>
              <a:t>Observed</a:t>
            </a:r>
            <a:r>
              <a:rPr kumimoji="0" lang="en-GB" sz="2000" b="1" i="0" u="sng" strike="noStrike" kern="1200" cap="none" spc="0" normalizeH="0" noProof="0" dirty="0" smtClean="0">
                <a:ln>
                  <a:noFill/>
                </a:ln>
                <a:effectLst/>
                <a:uLnTx/>
                <a:uFillTx/>
                <a:ea typeface="Tahoma" pitchFamily="34" charset="0"/>
                <a:cs typeface="Tahoma" pitchFamily="34" charset="0"/>
              </a:rPr>
              <a:t> in home</a:t>
            </a:r>
            <a:endParaRPr kumimoji="0" lang="en-GB" sz="2000" b="1" i="0" u="sng" strike="noStrike" kern="1200" cap="none" spc="0" normalizeH="0" baseline="0" noProof="0" dirty="0">
              <a:ln>
                <a:noFill/>
              </a:ln>
              <a:effectLst/>
              <a:uLnTx/>
              <a:uFillTx/>
              <a:ea typeface="Tahoma" pitchFamily="34" charset="0"/>
              <a:cs typeface="Tahoma" pitchFamily="34" charset="0"/>
            </a:endParaRPr>
          </a:p>
        </p:txBody>
      </p:sp>
      <p:graphicFrame>
        <p:nvGraphicFramePr>
          <p:cNvPr id="10" name="Content Placeholder 4"/>
          <p:cNvGraphicFramePr>
            <a:graphicFrameLocks noGrp="1"/>
          </p:cNvGraphicFramePr>
          <p:nvPr>
            <p:ph sz="half" idx="1"/>
          </p:nvPr>
        </p:nvGraphicFramePr>
        <p:xfrm>
          <a:off x="4419600" y="1981200"/>
          <a:ext cx="42672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a:xfrm>
            <a:off x="5257800" y="1447800"/>
            <a:ext cx="35052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u="sng" dirty="0" smtClean="0">
                <a:ea typeface="Tahoma" pitchFamily="34" charset="0"/>
                <a:cs typeface="Tahoma" pitchFamily="34" charset="0"/>
              </a:rPr>
              <a:t>Condition of mosquito net</a:t>
            </a:r>
            <a:endParaRPr kumimoji="0" lang="en-GB" sz="2000" b="1" i="0" u="sng" strike="noStrike" kern="1200" cap="none" spc="0" normalizeH="0" baseline="0" noProof="0" dirty="0">
              <a:ln>
                <a:noFill/>
              </a:ln>
              <a:effectLst/>
              <a:uLnTx/>
              <a:uFillTx/>
              <a:ea typeface="Tahoma" pitchFamily="34" charset="0"/>
              <a:cs typeface="Tahoma" pitchFamily="34" charset="0"/>
            </a:endParaRPr>
          </a:p>
        </p:txBody>
      </p:sp>
      <p:sp>
        <p:nvSpPr>
          <p:cNvPr id="12" name="Right Arrow 11"/>
          <p:cNvSpPr/>
          <p:nvPr/>
        </p:nvSpPr>
        <p:spPr>
          <a:xfrm>
            <a:off x="4038600" y="3733800"/>
            <a:ext cx="381000" cy="4572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5334000" y="6400800"/>
            <a:ext cx="3810000" cy="261610"/>
          </a:xfrm>
          <a:prstGeom prst="rect">
            <a:avLst/>
          </a:prstGeom>
          <a:noFill/>
        </p:spPr>
        <p:txBody>
          <a:bodyPr wrap="square" rtlCol="0">
            <a:spAutoFit/>
          </a:bodyPr>
          <a:lstStyle/>
          <a:p>
            <a:r>
              <a:rPr lang="en-GB" sz="1100" i="1" dirty="0" smtClean="0"/>
              <a:t>Base: Those with mosquito nets (Thai n=98, Migrants n=338)</a:t>
            </a:r>
            <a:endParaRPr lang="en-GB" sz="1100" i="1" dirty="0"/>
          </a:p>
        </p:txBody>
      </p:sp>
      <p:sp>
        <p:nvSpPr>
          <p:cNvPr id="18" name="Rounded Rectangle 17"/>
          <p:cNvSpPr/>
          <p:nvPr/>
        </p:nvSpPr>
        <p:spPr>
          <a:xfrm>
            <a:off x="152400" y="4191000"/>
            <a:ext cx="1219200" cy="990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bg1"/>
                </a:solidFill>
              </a:rPr>
              <a:t>Fewer (77%) unregistered migrants have nets</a:t>
            </a:r>
            <a:endParaRPr lang="en-GB" sz="1400" b="1" dirty="0">
              <a:solidFill>
                <a:schemeClr val="bg1"/>
              </a:solidFill>
            </a:endParaRPr>
          </a:p>
        </p:txBody>
      </p:sp>
      <p:sp>
        <p:nvSpPr>
          <p:cNvPr id="14" name="TextBox 13"/>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Preventative Practice for ILIs</a:t>
            </a:r>
            <a:r>
              <a:rPr lang="en-GB" dirty="0" smtClean="0"/>
              <a:t/>
            </a:r>
            <a:br>
              <a:rPr lang="en-GB" dirty="0" smtClean="0"/>
            </a:br>
            <a:r>
              <a:rPr lang="en-GB" sz="2700" dirty="0" smtClean="0">
                <a:solidFill>
                  <a:srgbClr val="C00000"/>
                </a:solidFill>
              </a:rPr>
              <a:t>Thai</a:t>
            </a:r>
            <a:endParaRPr lang="en-GB" sz="2700" dirty="0">
              <a:solidFill>
                <a:srgbClr val="C00000"/>
              </a:solidFill>
            </a:endParaRPr>
          </a:p>
        </p:txBody>
      </p:sp>
      <p:sp>
        <p:nvSpPr>
          <p:cNvPr id="7" name="AutoShape 21"/>
          <p:cNvSpPr>
            <a:spLocks noChangeArrowheads="1"/>
          </p:cNvSpPr>
          <p:nvPr/>
        </p:nvSpPr>
        <p:spPr bwMode="auto">
          <a:xfrm>
            <a:off x="685800" y="52578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It is evident that Thai communities don’t actively protect themselves against mosquitoes and in most cases this is due to having their windows fitted with mosquito nets. Hence, the main reason for not using them is that they don’t feel it is needed. It seems coughing and sneezing in ones elbow is not something that comes natural to people, nobody practice this.</a:t>
            </a:r>
            <a:endParaRPr lang="en-US" sz="1400" dirty="0"/>
          </a:p>
        </p:txBody>
      </p:sp>
      <p:graphicFrame>
        <p:nvGraphicFramePr>
          <p:cNvPr id="15" name="Content Placeholder 4"/>
          <p:cNvGraphicFramePr>
            <a:graphicFrameLocks noGrp="1"/>
          </p:cNvGraphicFramePr>
          <p:nvPr>
            <p:ph sz="half" idx="1"/>
          </p:nvPr>
        </p:nvGraphicFramePr>
        <p:xfrm>
          <a:off x="304800" y="1600199"/>
          <a:ext cx="44958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181600" y="1371599"/>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Arrow 5"/>
          <p:cNvSpPr/>
          <p:nvPr/>
        </p:nvSpPr>
        <p:spPr>
          <a:xfrm>
            <a:off x="4724400" y="2514600"/>
            <a:ext cx="685800" cy="3810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914400" y="1066800"/>
            <a:ext cx="3505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b="1" i="0" u="sng" strike="noStrike" kern="1200" cap="none" spc="0" normalizeH="0" baseline="0" noProof="0" dirty="0" smtClean="0">
                <a:ln>
                  <a:noFill/>
                </a:ln>
                <a:effectLst/>
                <a:uLnTx/>
                <a:uFillTx/>
                <a:ea typeface="Tahoma" pitchFamily="34" charset="0"/>
                <a:cs typeface="Tahoma" pitchFamily="34" charset="0"/>
              </a:rPr>
              <a:t>Extent of practice</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9" name="Title 1"/>
          <p:cNvSpPr txBox="1">
            <a:spLocks/>
          </p:cNvSpPr>
          <p:nvPr/>
        </p:nvSpPr>
        <p:spPr>
          <a:xfrm>
            <a:off x="4648200" y="1066800"/>
            <a:ext cx="44958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Reason for NOT always using mosquito nets</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1" name="TextBox 10"/>
          <p:cNvSpPr txBox="1"/>
          <p:nvPr/>
        </p:nvSpPr>
        <p:spPr>
          <a:xfrm>
            <a:off x="685800" y="6400800"/>
            <a:ext cx="3124200" cy="261610"/>
          </a:xfrm>
          <a:prstGeom prst="rect">
            <a:avLst/>
          </a:prstGeom>
          <a:noFill/>
        </p:spPr>
        <p:txBody>
          <a:bodyPr wrap="square" rtlCol="0">
            <a:spAutoFit/>
          </a:bodyPr>
          <a:lstStyle/>
          <a:p>
            <a:r>
              <a:rPr lang="en-GB" sz="1100" i="1" dirty="0" smtClean="0"/>
              <a:t>Base: All Thai respondents (n=400)</a:t>
            </a:r>
            <a:endParaRPr lang="en-GB" sz="1100" i="1" dirty="0"/>
          </a:p>
        </p:txBody>
      </p:sp>
      <p:sp>
        <p:nvSpPr>
          <p:cNvPr id="10" name="TextBox 9"/>
          <p:cNvSpPr txBox="1"/>
          <p:nvPr/>
        </p:nvSpPr>
        <p:spPr>
          <a:xfrm>
            <a:off x="5181600" y="6400800"/>
            <a:ext cx="3962400" cy="261610"/>
          </a:xfrm>
          <a:prstGeom prst="rect">
            <a:avLst/>
          </a:prstGeom>
          <a:noFill/>
        </p:spPr>
        <p:txBody>
          <a:bodyPr wrap="square" rtlCol="0">
            <a:spAutoFit/>
          </a:bodyPr>
          <a:lstStyle/>
          <a:p>
            <a:r>
              <a:rPr lang="en-GB" sz="1100" i="1" dirty="0" smtClean="0"/>
              <a:t>Base: Those not always using mosquito nets (n=319)</a:t>
            </a:r>
            <a:endParaRPr lang="en-GB" sz="1100" i="1"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Preventative Practice for ILIs</a:t>
            </a:r>
            <a:r>
              <a:rPr lang="en-GB" dirty="0" smtClean="0"/>
              <a:t/>
            </a:r>
            <a:br>
              <a:rPr lang="en-GB" dirty="0" smtClean="0"/>
            </a:br>
            <a:r>
              <a:rPr lang="en-GB" sz="2700" dirty="0" smtClean="0">
                <a:solidFill>
                  <a:srgbClr val="C00000"/>
                </a:solidFill>
              </a:rPr>
              <a:t>Migrants</a:t>
            </a:r>
            <a:endParaRPr lang="en-GB" sz="2700" dirty="0">
              <a:solidFill>
                <a:srgbClr val="C00000"/>
              </a:solidFill>
            </a:endParaRPr>
          </a:p>
        </p:txBody>
      </p:sp>
      <p:sp>
        <p:nvSpPr>
          <p:cNvPr id="7" name="AutoShape 21"/>
          <p:cNvSpPr>
            <a:spLocks noChangeArrowheads="1"/>
          </p:cNvSpPr>
          <p:nvPr/>
        </p:nvSpPr>
        <p:spPr bwMode="auto">
          <a:xfrm>
            <a:off x="685800" y="5181600"/>
            <a:ext cx="7772400" cy="11430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One in five migrants don’t always use a mosquito net and the main reason is that it is too hot. Unlike the Thai communities, some camps don’t have electricity and so there is no opportunity to use a fan. However, using repellant when working outside is just the opposite with only one in five migrants practicing. </a:t>
            </a:r>
            <a:endParaRPr lang="en-US" sz="1400" dirty="0"/>
          </a:p>
        </p:txBody>
      </p:sp>
      <p:graphicFrame>
        <p:nvGraphicFramePr>
          <p:cNvPr id="15" name="Content Placeholder 4"/>
          <p:cNvGraphicFramePr>
            <a:graphicFrameLocks noGrp="1"/>
          </p:cNvGraphicFramePr>
          <p:nvPr>
            <p:ph sz="half" idx="1"/>
          </p:nvPr>
        </p:nvGraphicFramePr>
        <p:xfrm>
          <a:off x="304800" y="1600199"/>
          <a:ext cx="44958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181600" y="1371599"/>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Arrow 5"/>
          <p:cNvSpPr/>
          <p:nvPr/>
        </p:nvSpPr>
        <p:spPr>
          <a:xfrm>
            <a:off x="4800600" y="2514600"/>
            <a:ext cx="685800" cy="3810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914400" y="1066800"/>
            <a:ext cx="3505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b="1" i="0" u="sng" strike="noStrike" kern="1200" cap="none" spc="0" normalizeH="0" baseline="0" noProof="0" dirty="0" smtClean="0">
                <a:ln>
                  <a:noFill/>
                </a:ln>
                <a:effectLst/>
                <a:uLnTx/>
                <a:uFillTx/>
                <a:ea typeface="Tahoma" pitchFamily="34" charset="0"/>
                <a:cs typeface="Tahoma" pitchFamily="34" charset="0"/>
              </a:rPr>
              <a:t>Extent of practice</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9" name="Title 1"/>
          <p:cNvSpPr txBox="1">
            <a:spLocks/>
          </p:cNvSpPr>
          <p:nvPr/>
        </p:nvSpPr>
        <p:spPr>
          <a:xfrm>
            <a:off x="4724400" y="1066800"/>
            <a:ext cx="44196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Reason for NOT always using mosquito nets</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1" name="TextBox 10"/>
          <p:cNvSpPr txBox="1"/>
          <p:nvPr/>
        </p:nvSpPr>
        <p:spPr>
          <a:xfrm>
            <a:off x="685800" y="6400800"/>
            <a:ext cx="3124200" cy="261610"/>
          </a:xfrm>
          <a:prstGeom prst="rect">
            <a:avLst/>
          </a:prstGeom>
          <a:noFill/>
        </p:spPr>
        <p:txBody>
          <a:bodyPr wrap="square" rtlCol="0">
            <a:spAutoFit/>
          </a:bodyPr>
          <a:lstStyle/>
          <a:p>
            <a:r>
              <a:rPr lang="en-GB" sz="1100" i="1" dirty="0" smtClean="0"/>
              <a:t>Base: All Migrant respondents (n=400)</a:t>
            </a:r>
            <a:endParaRPr lang="en-GB" sz="1100" i="1" dirty="0"/>
          </a:p>
        </p:txBody>
      </p:sp>
      <p:sp>
        <p:nvSpPr>
          <p:cNvPr id="10" name="Rounded Rectangle 9"/>
          <p:cNvSpPr/>
          <p:nvPr/>
        </p:nvSpPr>
        <p:spPr>
          <a:xfrm>
            <a:off x="5105400" y="4038600"/>
            <a:ext cx="1600200" cy="9144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ysClr val="windowText" lastClr="000000"/>
                </a:solidFill>
              </a:rPr>
              <a:t>Fewer (74%) unregistered migrants always use a net</a:t>
            </a:r>
            <a:endParaRPr lang="en-GB" sz="1400" b="1" dirty="0">
              <a:solidFill>
                <a:sysClr val="windowText" lastClr="000000"/>
              </a:solidFill>
            </a:endParaRPr>
          </a:p>
        </p:txBody>
      </p:sp>
      <p:sp>
        <p:nvSpPr>
          <p:cNvPr id="12" name="TextBox 11"/>
          <p:cNvSpPr txBox="1"/>
          <p:nvPr/>
        </p:nvSpPr>
        <p:spPr>
          <a:xfrm>
            <a:off x="5181600" y="6400800"/>
            <a:ext cx="3962400" cy="261610"/>
          </a:xfrm>
          <a:prstGeom prst="rect">
            <a:avLst/>
          </a:prstGeom>
          <a:noFill/>
        </p:spPr>
        <p:txBody>
          <a:bodyPr wrap="square" rtlCol="0">
            <a:spAutoFit/>
          </a:bodyPr>
          <a:lstStyle/>
          <a:p>
            <a:r>
              <a:rPr lang="en-GB" sz="1100" i="1" dirty="0" smtClean="0"/>
              <a:t>Base: Those not always using mosquito nets (n=80)</a:t>
            </a:r>
            <a:endParaRPr lang="en-GB" sz="1100" i="1"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fontScale="90000"/>
          </a:bodyPr>
          <a:lstStyle/>
          <a:p>
            <a:r>
              <a:rPr lang="en-GB" dirty="0" smtClean="0"/>
              <a:t>Willing to Give a Blood Sample to a HCW</a:t>
            </a:r>
            <a:br>
              <a:rPr lang="en-GB" dirty="0" smtClean="0"/>
            </a:br>
            <a:r>
              <a:rPr lang="en-GB" sz="2700" dirty="0" smtClean="0">
                <a:solidFill>
                  <a:srgbClr val="C00000"/>
                </a:solidFill>
              </a:rPr>
              <a:t>Thai vs. Migrants</a:t>
            </a:r>
            <a:endParaRPr lang="en-GB" dirty="0">
              <a:solidFill>
                <a:srgbClr val="C00000"/>
              </a:solidFill>
            </a:endParaRPr>
          </a:p>
        </p:txBody>
      </p:sp>
      <p:sp>
        <p:nvSpPr>
          <p:cNvPr id="4" name="AutoShape 4"/>
          <p:cNvSpPr>
            <a:spLocks noChangeArrowheads="1"/>
          </p:cNvSpPr>
          <p:nvPr/>
        </p:nvSpPr>
        <p:spPr bwMode="auto">
          <a:xfrm>
            <a:off x="685800" y="5105400"/>
            <a:ext cx="7772400" cy="685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dirty="0" smtClean="0"/>
              <a:t>The vast majority of both </a:t>
            </a:r>
            <a:r>
              <a:rPr lang="en-US" sz="1400" b="0" dirty="0" smtClean="0">
                <a:solidFill>
                  <a:schemeClr val="tx1"/>
                </a:solidFill>
              </a:rPr>
              <a:t>Thais and migrants are willing to participate in a blood test if asked by a HCW. Some Thais may hesitate and woul</a:t>
            </a:r>
            <a:r>
              <a:rPr lang="en-US" sz="1400" dirty="0" smtClean="0"/>
              <a:t>d only participate if they thought they were ill. </a:t>
            </a:r>
            <a:endParaRPr lang="en-US" sz="1400" b="0" dirty="0">
              <a:solidFill>
                <a:schemeClr val="tx1"/>
              </a:solidFill>
            </a:endParaRPr>
          </a:p>
        </p:txBody>
      </p:sp>
      <p:graphicFrame>
        <p:nvGraphicFramePr>
          <p:cNvPr id="5" name="Chart 4"/>
          <p:cNvGraphicFramePr/>
          <p:nvPr/>
        </p:nvGraphicFramePr>
        <p:xfrm>
          <a:off x="83820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2402076" y="174962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sp>
        <p:nvSpPr>
          <p:cNvPr id="11" name="Rectangle 52"/>
          <p:cNvSpPr>
            <a:spLocks noChangeArrowheads="1"/>
          </p:cNvSpPr>
          <p:nvPr/>
        </p:nvSpPr>
        <p:spPr bwMode="auto">
          <a:xfrm>
            <a:off x="6041413" y="174962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graphicFrame>
        <p:nvGraphicFramePr>
          <p:cNvPr id="12" name="Chart 11"/>
          <p:cNvGraphicFramePr/>
          <p:nvPr/>
        </p:nvGraphicFramePr>
        <p:xfrm>
          <a:off x="46482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GB" dirty="0" smtClean="0"/>
              <a:t>At Risk of Exposure to Malaria Vectors</a:t>
            </a:r>
            <a:endParaRPr lang="en-GB" dirty="0">
              <a:solidFill>
                <a:srgbClr val="C00000"/>
              </a:solidFill>
            </a:endParaRPr>
          </a:p>
        </p:txBody>
      </p:sp>
      <p:sp>
        <p:nvSpPr>
          <p:cNvPr id="4" name="AutoShape 4"/>
          <p:cNvSpPr>
            <a:spLocks noChangeArrowheads="1"/>
          </p:cNvSpPr>
          <p:nvPr/>
        </p:nvSpPr>
        <p:spPr bwMode="auto">
          <a:xfrm>
            <a:off x="685800" y="4876800"/>
            <a:ext cx="7772400" cy="1371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Taking into account the combination of either having screen on all windows or using mosquito nets, it was found that many Thais who don’t have window screens do use mosquito nets to a greater extent. However, many use neither and results in many Thais being </a:t>
            </a:r>
            <a:r>
              <a:rPr lang="en-US" sz="1400" dirty="0" smtClean="0"/>
              <a:t>at risk of exposing themselves to malaria vectors. Because Thai communities are in the vicinity of the migrant camps, the risk of exposure may be greater but vectors of course are more likely to originate in the migrant camps.</a:t>
            </a:r>
            <a:endParaRPr lang="en-US" sz="1400" b="0" dirty="0">
              <a:solidFill>
                <a:schemeClr val="tx1"/>
              </a:solidFill>
            </a:endParaRPr>
          </a:p>
        </p:txBody>
      </p:sp>
      <p:graphicFrame>
        <p:nvGraphicFramePr>
          <p:cNvPr id="5" name="Chart 4"/>
          <p:cNvGraphicFramePr/>
          <p:nvPr/>
        </p:nvGraphicFramePr>
        <p:xfrm>
          <a:off x="83820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2419206" y="1323201"/>
            <a:ext cx="407163"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Thai</a:t>
            </a:r>
            <a:endParaRPr lang="th-TH" sz="1600" b="1" u="sng" dirty="0">
              <a:solidFill>
                <a:schemeClr val="tx1"/>
              </a:solidFill>
            </a:endParaRPr>
          </a:p>
        </p:txBody>
      </p:sp>
      <p:sp>
        <p:nvSpPr>
          <p:cNvPr id="11" name="Rectangle 52"/>
          <p:cNvSpPr>
            <a:spLocks noChangeArrowheads="1"/>
          </p:cNvSpPr>
          <p:nvPr/>
        </p:nvSpPr>
        <p:spPr bwMode="auto">
          <a:xfrm>
            <a:off x="6083774" y="1323201"/>
            <a:ext cx="850426"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Migrants</a:t>
            </a:r>
            <a:endParaRPr lang="th-TH" sz="1600" b="1" u="sng" dirty="0">
              <a:solidFill>
                <a:schemeClr val="tx1"/>
              </a:solidFill>
            </a:endParaRPr>
          </a:p>
        </p:txBody>
      </p:sp>
      <p:graphicFrame>
        <p:nvGraphicFramePr>
          <p:cNvPr id="12" name="Chart 11"/>
          <p:cNvGraphicFramePr/>
          <p:nvPr/>
        </p:nvGraphicFramePr>
        <p:xfrm>
          <a:off x="47244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 Risk Profile Segmentation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55176613"/>
              </p:ext>
            </p:extLst>
          </p:nvPr>
        </p:nvGraphicFramePr>
        <p:xfrm>
          <a:off x="533400" y="1137136"/>
          <a:ext cx="7848600" cy="4211044"/>
        </p:xfrm>
        <a:graphic>
          <a:graphicData uri="http://schemas.openxmlformats.org/drawingml/2006/table">
            <a:tbl>
              <a:tblPr firstRow="1" bandRow="1">
                <a:tableStyleId>{5C22544A-7EE6-4342-B048-85BDC9FD1C3A}</a:tableStyleId>
              </a:tblPr>
              <a:tblGrid>
                <a:gridCol w="2616200"/>
                <a:gridCol w="2616200"/>
                <a:gridCol w="2616200"/>
              </a:tblGrid>
              <a:tr h="429116">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Thai</a:t>
                      </a:r>
                      <a:r>
                        <a:rPr lang="en-US" sz="1200" baseline="0" dirty="0" smtClean="0">
                          <a:latin typeface="Arial" pitchFamily="34" charset="0"/>
                          <a:ea typeface="Times New Roman"/>
                          <a:cs typeface="Arial" pitchFamily="34" charset="0"/>
                        </a:rPr>
                        <a:t> Communities</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Registered Migrants</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Unregistered Migrants</a:t>
                      </a:r>
                      <a:endParaRPr lang="en-US" sz="1200" dirty="0">
                        <a:latin typeface="Arial" pitchFamily="34" charset="0"/>
                        <a:ea typeface="Times New Roman"/>
                        <a:cs typeface="Arial" pitchFamily="34" charset="0"/>
                      </a:endParaRPr>
                    </a:p>
                  </a:txBody>
                  <a:tcPr marL="68580" marR="68580" marT="0" marB="0"/>
                </a:tc>
              </a:tr>
              <a:tr h="316832">
                <a:tc>
                  <a:txBody>
                    <a:bodyPr/>
                    <a:lstStyle/>
                    <a:p>
                      <a:pPr algn="l" fontAlgn="b"/>
                      <a:r>
                        <a:rPr lang="en-US" sz="1200" b="1" i="0" u="none" strike="noStrike" dirty="0" smtClean="0">
                          <a:solidFill>
                            <a:srgbClr val="000000"/>
                          </a:solidFill>
                          <a:latin typeface="Calibri"/>
                        </a:rPr>
                        <a:t>Risk Exposure</a:t>
                      </a:r>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r>
              <a:tr h="316832">
                <a:tc>
                  <a:txBody>
                    <a:bodyPr/>
                    <a:lstStyle/>
                    <a:p>
                      <a:pPr algn="l" fontAlgn="b"/>
                      <a:r>
                        <a:rPr lang="en-US" sz="1100" b="0" i="0" u="none" strike="noStrike" kern="1200" baseline="0" dirty="0" smtClean="0">
                          <a:solidFill>
                            <a:srgbClr val="000000"/>
                          </a:solidFill>
                          <a:latin typeface="Calibri"/>
                          <a:ea typeface="+mn-ea"/>
                          <a:cs typeface="+mn-cs"/>
                        </a:rPr>
                        <a:t>27% of the Thais surveyed use neither window screens nor nets. </a:t>
                      </a:r>
                      <a:endParaRPr lang="en-US" sz="1100" b="0" i="0" u="none" strike="noStrike" kern="1200" baseline="0" dirty="0">
                        <a:solidFill>
                          <a:srgbClr val="000000"/>
                        </a:solidFill>
                        <a:latin typeface="Calibri"/>
                        <a:ea typeface="+mn-ea"/>
                        <a:cs typeface="+mn-cs"/>
                      </a:endParaRPr>
                    </a:p>
                  </a:txBody>
                  <a:tcPr marT="0" marB="0"/>
                </a:tc>
                <a:tc>
                  <a:txBody>
                    <a:bodyPr/>
                    <a:lstStyle/>
                    <a:p>
                      <a:pPr algn="l" fontAlgn="b"/>
                      <a:r>
                        <a:rPr lang="en-US" sz="1100" b="0" i="0" u="none" strike="noStrike" kern="1200" baseline="0" dirty="0" smtClean="0">
                          <a:solidFill>
                            <a:srgbClr val="000000"/>
                          </a:solidFill>
                          <a:latin typeface="Calibri"/>
                          <a:ea typeface="+mn-ea"/>
                          <a:cs typeface="+mn-cs"/>
                        </a:rPr>
                        <a:t>Whilst migrants don’t use window screens, most use nets. </a:t>
                      </a:r>
                      <a:endParaRPr lang="en-US" sz="1100" b="0" i="0" u="none" strike="noStrike" kern="1200" baseline="0" dirty="0">
                        <a:solidFill>
                          <a:srgbClr val="000000"/>
                        </a:solidFill>
                        <a:latin typeface="Calibri"/>
                        <a:ea typeface="+mn-ea"/>
                        <a:cs typeface="+mn-cs"/>
                      </a:endParaRPr>
                    </a:p>
                  </a:txBody>
                  <a:tcPr marT="0" marB="0"/>
                </a:tc>
                <a:tc>
                  <a:txBody>
                    <a:bodyPr/>
                    <a:lstStyle/>
                    <a:p>
                      <a:pPr algn="l" fontAlgn="b"/>
                      <a:r>
                        <a:rPr lang="en-US" sz="1100" b="0" i="0" u="none" strike="noStrike" kern="1200" baseline="0" dirty="0" smtClean="0">
                          <a:solidFill>
                            <a:srgbClr val="000000"/>
                          </a:solidFill>
                          <a:latin typeface="Calibri"/>
                          <a:ea typeface="+mn-ea"/>
                          <a:cs typeface="+mn-cs"/>
                        </a:rPr>
                        <a:t>Unregistered migrants use nets to a lesser extent than registered migrants. </a:t>
                      </a:r>
                      <a:endParaRPr lang="en-US" sz="1100" b="0" i="0" u="none" strike="noStrike" kern="1200" baseline="0" dirty="0">
                        <a:solidFill>
                          <a:srgbClr val="000000"/>
                        </a:solidFill>
                        <a:latin typeface="Calibri"/>
                        <a:ea typeface="+mn-ea"/>
                        <a:cs typeface="+mn-cs"/>
                      </a:endParaRPr>
                    </a:p>
                  </a:txBody>
                  <a:tcPr marT="0" marB="0"/>
                </a:tc>
              </a:tr>
              <a:tr h="316832">
                <a:tc>
                  <a:txBody>
                    <a:bodyPr/>
                    <a:lstStyle/>
                    <a:p>
                      <a:pPr algn="l" fontAlgn="b"/>
                      <a:r>
                        <a:rPr lang="en-US" sz="1200" b="1" i="0" u="none" strike="noStrike" kern="1200" dirty="0" smtClean="0">
                          <a:solidFill>
                            <a:srgbClr val="000000"/>
                          </a:solidFill>
                          <a:latin typeface="Calibri"/>
                          <a:ea typeface="+mn-ea"/>
                          <a:cs typeface="+mn-cs"/>
                        </a:rPr>
                        <a:t>Protection: Malaria</a:t>
                      </a:r>
                      <a:endParaRPr lang="en-US" sz="1200" b="1" i="0" u="none" strike="noStrike" kern="1200" dirty="0">
                        <a:solidFill>
                          <a:srgbClr val="000000"/>
                        </a:solidFill>
                        <a:latin typeface="Calibri"/>
                        <a:ea typeface="+mn-ea"/>
                        <a:cs typeface="+mn-cs"/>
                      </a:endParaRPr>
                    </a:p>
                  </a:txBody>
                  <a:tcPr marT="0" marB="0" anchor="ctr"/>
                </a:tc>
                <a:tc>
                  <a:txBody>
                    <a:bodyPr/>
                    <a:lstStyle/>
                    <a:p>
                      <a:pPr algn="l" fontAlgn="b"/>
                      <a:endParaRPr lang="en-US" sz="1100" b="0" i="0" u="none" strike="noStrike" kern="1200" baseline="0" dirty="0">
                        <a:solidFill>
                          <a:srgbClr val="000000"/>
                        </a:solidFill>
                        <a:latin typeface="Calibri"/>
                        <a:ea typeface="+mn-ea"/>
                        <a:cs typeface="+mn-cs"/>
                      </a:endParaRPr>
                    </a:p>
                  </a:txBody>
                  <a:tcPr marT="0" marB="0" anchor="ctr"/>
                </a:tc>
                <a:tc>
                  <a:txBody>
                    <a:bodyPr/>
                    <a:lstStyle/>
                    <a:p>
                      <a:pPr algn="l" fontAlgn="b"/>
                      <a:endParaRPr lang="en-US" sz="1100" b="0" i="0" u="none" strike="noStrike" kern="1200" baseline="0" dirty="0">
                        <a:solidFill>
                          <a:srgbClr val="000000"/>
                        </a:solidFill>
                        <a:latin typeface="Calibri"/>
                        <a:ea typeface="+mn-ea"/>
                        <a:cs typeface="+mn-cs"/>
                      </a:endParaRPr>
                    </a:p>
                  </a:txBody>
                  <a:tcPr marT="0" marB="0" anchor="ctr"/>
                </a:tc>
              </a:tr>
              <a:tr h="316832">
                <a:tc>
                  <a:txBody>
                    <a:bodyPr/>
                    <a:lstStyle/>
                    <a:p>
                      <a:pPr algn="l" fontAlgn="b"/>
                      <a:r>
                        <a:rPr lang="en-US" sz="1100" b="0" i="0" u="none" strike="noStrike" kern="1200" baseline="0" dirty="0" smtClean="0">
                          <a:solidFill>
                            <a:srgbClr val="000000"/>
                          </a:solidFill>
                          <a:latin typeface="Calibri"/>
                          <a:ea typeface="+mn-ea"/>
                          <a:cs typeface="+mn-cs"/>
                        </a:rPr>
                        <a:t>Some 40% of Thais don’t use screens nor nets on a regular basis. There is an attitude that they don’t need it.</a:t>
                      </a:r>
                      <a:endParaRPr lang="en-US" sz="1100" b="0" i="0" u="none" strike="noStrike" kern="1200" baseline="0" dirty="0">
                        <a:solidFill>
                          <a:srgbClr val="000000"/>
                        </a:solidFill>
                        <a:latin typeface="Calibri"/>
                        <a:ea typeface="+mn-ea"/>
                        <a:cs typeface="+mn-cs"/>
                      </a:endParaRPr>
                    </a:p>
                  </a:txBody>
                  <a:tcPr marT="0" marB="0"/>
                </a:tc>
                <a:tc>
                  <a:txBody>
                    <a:bodyPr/>
                    <a:lstStyle/>
                    <a:p>
                      <a:pPr algn="l" fontAlgn="b"/>
                      <a:r>
                        <a:rPr lang="en-US" sz="1100" b="0" i="0" u="none" strike="noStrike" kern="1200" baseline="0" dirty="0" smtClean="0">
                          <a:solidFill>
                            <a:srgbClr val="000000"/>
                          </a:solidFill>
                          <a:latin typeface="Calibri"/>
                          <a:ea typeface="+mn-ea"/>
                          <a:cs typeface="+mn-cs"/>
                        </a:rPr>
                        <a:t>Even migrants who are not aware of malaria use nets. 90% of the nets observed were in good condition. So whilst the connection between night time mosquitoes and malaria is vague, most still protect themselves.</a:t>
                      </a:r>
                      <a:endParaRPr lang="en-US" sz="1100" b="0" i="0" u="none" strike="noStrike" kern="1200" baseline="0" dirty="0">
                        <a:solidFill>
                          <a:srgbClr val="000000"/>
                        </a:solidFill>
                        <a:latin typeface="Calibri"/>
                        <a:ea typeface="+mn-ea"/>
                        <a:cs typeface="+mn-cs"/>
                      </a:endParaRPr>
                    </a:p>
                  </a:txBody>
                  <a:tcPr marT="0" marB="0"/>
                </a:tc>
                <a:tc>
                  <a:txBody>
                    <a:bodyPr/>
                    <a:lstStyle/>
                    <a:p>
                      <a:pPr algn="l" fontAlgn="b"/>
                      <a:r>
                        <a:rPr lang="en-US" sz="1100" b="0" i="0" u="none" strike="noStrike" kern="1200" baseline="0" dirty="0" smtClean="0">
                          <a:solidFill>
                            <a:srgbClr val="000000"/>
                          </a:solidFill>
                          <a:latin typeface="+mn-lt"/>
                          <a:ea typeface="+mn-ea"/>
                          <a:cs typeface="+mn-cs"/>
                        </a:rPr>
                        <a:t>Unregistered migrants use nets to a lesser extent than registered migrants. </a:t>
                      </a:r>
                      <a:endParaRPr lang="en-US" sz="1100" b="0" i="0" u="none" strike="noStrike" kern="1200" baseline="0" dirty="0">
                        <a:solidFill>
                          <a:srgbClr val="000000"/>
                        </a:solidFill>
                        <a:latin typeface="+mn-lt"/>
                        <a:ea typeface="+mn-ea"/>
                        <a:cs typeface="+mn-cs"/>
                      </a:endParaRPr>
                    </a:p>
                  </a:txBody>
                  <a:tcPr marT="0" marB="0"/>
                </a:tc>
              </a:tr>
              <a:tr h="316832">
                <a:tc>
                  <a:txBody>
                    <a:bodyPr/>
                    <a:lstStyle/>
                    <a:p>
                      <a:pPr marL="0" algn="l" defTabSz="914400" rtl="0" eaLnBrk="1" fontAlgn="b" latinLnBrk="0" hangingPunct="1"/>
                      <a:r>
                        <a:rPr lang="en-US" sz="1200" b="1" i="0" u="none" strike="noStrike" kern="1200" dirty="0" smtClean="0">
                          <a:solidFill>
                            <a:srgbClr val="000000"/>
                          </a:solidFill>
                          <a:latin typeface="Calibri"/>
                          <a:ea typeface="+mn-ea"/>
                          <a:cs typeface="+mn-cs"/>
                        </a:rPr>
                        <a:t>Protection: Dengue</a:t>
                      </a:r>
                      <a:endParaRPr lang="en-US" sz="1200" b="1" i="0" u="none" strike="noStrike" kern="1200" dirty="0">
                        <a:solidFill>
                          <a:srgbClr val="000000"/>
                        </a:solidFill>
                        <a:latin typeface="Calibri"/>
                        <a:ea typeface="+mn-ea"/>
                        <a:cs typeface="+mn-cs"/>
                      </a:endParaRPr>
                    </a:p>
                  </a:txBody>
                  <a:tcPr marT="0" marB="0" anchor="ctr"/>
                </a:tc>
                <a:tc>
                  <a:txBody>
                    <a:bodyPr/>
                    <a:lstStyle/>
                    <a:p>
                      <a:pPr algn="l" fontAlgn="b"/>
                      <a:endParaRPr lang="en-US" sz="1100" b="0" i="0" u="none" strike="noStrike" kern="1200" baseline="0" dirty="0">
                        <a:solidFill>
                          <a:srgbClr val="000000"/>
                        </a:solidFill>
                        <a:latin typeface="Calibri"/>
                        <a:ea typeface="+mn-ea"/>
                        <a:cs typeface="+mn-cs"/>
                      </a:endParaRPr>
                    </a:p>
                  </a:txBody>
                  <a:tcPr marT="0" marB="0" anchor="ctr"/>
                </a:tc>
                <a:tc>
                  <a:txBody>
                    <a:bodyPr/>
                    <a:lstStyle/>
                    <a:p>
                      <a:pPr algn="l" fontAlgn="b"/>
                      <a:endParaRPr lang="en-US" sz="1100" b="0" i="0" u="none" strike="noStrike" kern="1200" baseline="0" dirty="0">
                        <a:solidFill>
                          <a:srgbClr val="000000"/>
                        </a:solidFill>
                        <a:latin typeface="Calibri"/>
                        <a:ea typeface="+mn-ea"/>
                        <a:cs typeface="+mn-cs"/>
                      </a:endParaRPr>
                    </a:p>
                  </a:txBody>
                  <a:tcPr marT="0" marB="0" anchor="ctr"/>
                </a:tc>
              </a:tr>
              <a:tr h="316832">
                <a:tc>
                  <a:txBody>
                    <a:bodyPr/>
                    <a:lstStyle/>
                    <a:p>
                      <a:pPr algn="l" fontAlgn="b"/>
                      <a:r>
                        <a:rPr lang="en-US" sz="1100" b="0" i="0" u="none" strike="noStrike" kern="1200" baseline="0" dirty="0" smtClean="0">
                          <a:solidFill>
                            <a:srgbClr val="000000"/>
                          </a:solidFill>
                          <a:latin typeface="Calibri"/>
                          <a:ea typeface="+mn-ea"/>
                          <a:cs typeface="+mn-cs"/>
                        </a:rPr>
                        <a:t>Due to the confusion between day and night time mosquitoes, it seems many believe nets help against dengue. Hence, repellent is seldom used.</a:t>
                      </a:r>
                      <a:endParaRPr lang="en-US" sz="1100" b="0" i="0" u="none" strike="noStrike" kern="1200" baseline="0" dirty="0">
                        <a:solidFill>
                          <a:srgbClr val="000000"/>
                        </a:solidFill>
                        <a:latin typeface="Calibri"/>
                        <a:ea typeface="+mn-ea"/>
                        <a:cs typeface="+mn-cs"/>
                      </a:endParaRPr>
                    </a:p>
                  </a:txBody>
                  <a:tcPr marT="0" marB="0"/>
                </a:tc>
                <a:tc gridSpan="2">
                  <a:txBody>
                    <a:bodyPr/>
                    <a:lstStyle/>
                    <a:p>
                      <a:pPr algn="l" fontAlgn="b"/>
                      <a:r>
                        <a:rPr lang="en-US" sz="1100" b="0" i="0" u="none" strike="noStrike" kern="1200" baseline="0" dirty="0" smtClean="0">
                          <a:solidFill>
                            <a:srgbClr val="000000"/>
                          </a:solidFill>
                          <a:latin typeface="Calibri"/>
                          <a:ea typeface="+mn-ea"/>
                          <a:cs typeface="+mn-cs"/>
                        </a:rPr>
                        <a:t>Migrants spending much of their time outside both during work and during off hours. Whilst migrants claim they use repellent to a greater extent  than Thais, fewer migrants were found to have repellent at home.</a:t>
                      </a:r>
                      <a:endParaRPr lang="en-US" sz="1100" b="0" i="0" u="none" strike="noStrike" kern="1200" baseline="0" dirty="0">
                        <a:solidFill>
                          <a:srgbClr val="000000"/>
                        </a:solidFill>
                        <a:latin typeface="Calibri"/>
                        <a:ea typeface="+mn-ea"/>
                        <a:cs typeface="+mn-cs"/>
                      </a:endParaRPr>
                    </a:p>
                  </a:txBody>
                  <a:tcPr marT="0" marB="0"/>
                </a:tc>
                <a:tc hMerge="1">
                  <a:txBody>
                    <a:bodyPr/>
                    <a:lstStyle/>
                    <a:p>
                      <a:pPr algn="l" fontAlgn="b"/>
                      <a:endParaRPr lang="en-US" sz="1100" b="0" i="0" u="none" strike="noStrike" dirty="0">
                        <a:solidFill>
                          <a:srgbClr val="000000"/>
                        </a:solidFill>
                        <a:latin typeface="Calibri"/>
                      </a:endParaRPr>
                    </a:p>
                  </a:txBody>
                  <a:tcPr marT="0" marB="0" anchor="ctr"/>
                </a:tc>
              </a:tr>
              <a:tr h="316832">
                <a:tc>
                  <a:txBody>
                    <a:bodyPr/>
                    <a:lstStyle/>
                    <a:p>
                      <a:pPr marL="0" algn="l" defTabSz="914400" rtl="0" eaLnBrk="1" fontAlgn="b" latinLnBrk="0" hangingPunct="1"/>
                      <a:r>
                        <a:rPr lang="en-US" sz="1200" b="1" i="0" u="none" strike="noStrike" kern="1200" dirty="0" smtClean="0">
                          <a:solidFill>
                            <a:srgbClr val="000000"/>
                          </a:solidFill>
                          <a:latin typeface="Calibri"/>
                          <a:ea typeface="+mn-ea"/>
                          <a:cs typeface="+mn-cs"/>
                        </a:rPr>
                        <a:t>Protection: Influenza</a:t>
                      </a:r>
                      <a:endParaRPr lang="en-US" sz="1200" b="1" i="0" u="none" strike="noStrike" kern="1200" dirty="0">
                        <a:solidFill>
                          <a:srgbClr val="000000"/>
                        </a:solidFill>
                        <a:latin typeface="Calibri"/>
                        <a:ea typeface="+mn-ea"/>
                        <a:cs typeface="+mn-cs"/>
                      </a:endParaRPr>
                    </a:p>
                  </a:txBody>
                  <a:tcPr marT="0" marB="0" anchor="ctr"/>
                </a:tc>
                <a:tc>
                  <a:txBody>
                    <a:bodyPr/>
                    <a:lstStyle/>
                    <a:p>
                      <a:pPr algn="l" fontAlgn="b"/>
                      <a:endParaRPr lang="en-US" sz="1100" b="0" i="0" u="none" strike="noStrike" kern="1200" baseline="0" dirty="0">
                        <a:solidFill>
                          <a:srgbClr val="000000"/>
                        </a:solidFill>
                        <a:latin typeface="Calibri"/>
                        <a:ea typeface="+mn-ea"/>
                        <a:cs typeface="+mn-cs"/>
                      </a:endParaRPr>
                    </a:p>
                  </a:txBody>
                  <a:tcPr marT="0" marB="0" anchor="ctr"/>
                </a:tc>
                <a:tc>
                  <a:txBody>
                    <a:bodyPr/>
                    <a:lstStyle/>
                    <a:p>
                      <a:pPr algn="l" fontAlgn="b"/>
                      <a:endParaRPr lang="en-US" sz="1100" b="0" i="0" u="none" strike="noStrike" kern="1200" baseline="0" dirty="0">
                        <a:solidFill>
                          <a:srgbClr val="000000"/>
                        </a:solidFill>
                        <a:latin typeface="Calibri"/>
                        <a:ea typeface="+mn-ea"/>
                        <a:cs typeface="+mn-cs"/>
                      </a:endParaRPr>
                    </a:p>
                  </a:txBody>
                  <a:tcPr marT="0" marB="0" anchor="ctr"/>
                </a:tc>
              </a:tr>
              <a:tr h="316832">
                <a:tc>
                  <a:txBody>
                    <a:bodyPr/>
                    <a:lstStyle/>
                    <a:p>
                      <a:pPr algn="l" fontAlgn="b"/>
                      <a:r>
                        <a:rPr lang="en-US" sz="1100" b="0" i="0" u="none" strike="noStrike" kern="1200" baseline="0" dirty="0" smtClean="0">
                          <a:solidFill>
                            <a:srgbClr val="000000"/>
                          </a:solidFill>
                          <a:latin typeface="Calibri"/>
                          <a:ea typeface="+mn-ea"/>
                          <a:cs typeface="+mn-cs"/>
                        </a:rPr>
                        <a:t>People may cook poultry thoroughly and wash their hands with soap but they are likely to sneeze in their hands (not elbow).</a:t>
                      </a:r>
                      <a:endParaRPr lang="en-US" sz="1100" b="0" i="0" u="none" strike="noStrike" kern="1200" baseline="0" dirty="0">
                        <a:solidFill>
                          <a:srgbClr val="000000"/>
                        </a:solidFill>
                        <a:latin typeface="Calibri"/>
                        <a:ea typeface="+mn-ea"/>
                        <a:cs typeface="+mn-cs"/>
                      </a:endParaRPr>
                    </a:p>
                  </a:txBody>
                  <a:tcPr marT="0" marB="0"/>
                </a:tc>
                <a:tc gridSpan="2">
                  <a:txBody>
                    <a:bodyPr/>
                    <a:lstStyle/>
                    <a:p>
                      <a:pPr algn="l" fontAlgn="b"/>
                      <a:r>
                        <a:rPr lang="en-US" sz="1100" b="0" i="0" u="none" strike="noStrike" kern="1200" baseline="0" dirty="0" smtClean="0">
                          <a:solidFill>
                            <a:srgbClr val="000000"/>
                          </a:solidFill>
                          <a:latin typeface="Calibri"/>
                          <a:ea typeface="+mn-ea"/>
                          <a:cs typeface="+mn-cs"/>
                        </a:rPr>
                        <a:t>Migrants have similar behavior to Thais but one third are not aware of pandemic influenza nor infection prevention. Also, nearly every camp was observed to have chickens and/or ducks running around freely.</a:t>
                      </a:r>
                      <a:endParaRPr lang="en-US" sz="1100" b="0" i="0" u="none" strike="noStrike" kern="1200" baseline="0" dirty="0">
                        <a:solidFill>
                          <a:srgbClr val="000000"/>
                        </a:solidFill>
                        <a:latin typeface="Calibri"/>
                        <a:ea typeface="+mn-ea"/>
                        <a:cs typeface="+mn-cs"/>
                      </a:endParaRPr>
                    </a:p>
                  </a:txBody>
                  <a:tcPr marT="0" marB="0"/>
                </a:tc>
                <a:tc hMerge="1">
                  <a:txBody>
                    <a:bodyPr/>
                    <a:lstStyle/>
                    <a:p>
                      <a:pPr algn="l" fontAlgn="b"/>
                      <a:endParaRPr lang="en-US" sz="1100" b="0" i="0" u="none" strike="noStrike" dirty="0">
                        <a:solidFill>
                          <a:srgbClr val="000000"/>
                        </a:solidFill>
                        <a:latin typeface="Calibri"/>
                      </a:endParaRPr>
                    </a:p>
                  </a:txBody>
                  <a:tcPr marT="0" marB="0"/>
                </a:tc>
              </a:tr>
            </a:tbl>
          </a:graphicData>
        </a:graphic>
      </p:graphicFrame>
    </p:spTree>
    <p:extLst>
      <p:ext uri="{BB962C8B-B14F-4D97-AF65-F5344CB8AC3E}">
        <p14:creationId xmlns:p14="http://schemas.microsoft.com/office/powerpoint/2010/main" val="170795352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5" descr="P108006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609600" y="4267199"/>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4267201"/>
            <a:ext cx="7772400" cy="993775"/>
          </a:xfrm>
        </p:spPr>
        <p:txBody>
          <a:bodyPr>
            <a:normAutofit/>
          </a:bodyPr>
          <a:lstStyle/>
          <a:p>
            <a:r>
              <a:rPr lang="en-GB" dirty="0" smtClean="0"/>
              <a:t>Health Seeking Behaviour</a:t>
            </a:r>
            <a:endParaRPr lang="en-GB" dirty="0"/>
          </a:p>
        </p:txBody>
      </p:sp>
      <p:sp>
        <p:nvSpPr>
          <p:cNvPr id="3" name="Text Placeholder 2"/>
          <p:cNvSpPr>
            <a:spLocks noGrp="1"/>
          </p:cNvSpPr>
          <p:nvPr>
            <p:ph type="body" idx="1"/>
          </p:nvPr>
        </p:nvSpPr>
        <p:spPr>
          <a:xfrm>
            <a:off x="723900" y="5281613"/>
            <a:ext cx="7772400" cy="966787"/>
          </a:xfrm>
        </p:spPr>
        <p:txBody>
          <a:bodyPr/>
          <a:lstStyle/>
          <a:p>
            <a:r>
              <a:rPr lang="en-GB" dirty="0" smtClean="0"/>
              <a:t>What Thai and Migrants do when they become ill with influenza like symptoms such as high fever and cold shivers</a:t>
            </a:r>
            <a:endParaRPr lang="en-GB"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GB" dirty="0" smtClean="0"/>
              <a:t>Who Would You Ask for Advice?</a:t>
            </a:r>
            <a:br>
              <a:rPr lang="en-GB" dirty="0" smtClean="0"/>
            </a:br>
            <a:r>
              <a:rPr lang="en-GB" sz="2700" dirty="0" smtClean="0">
                <a:solidFill>
                  <a:srgbClr val="C00000"/>
                </a:solidFill>
              </a:rPr>
              <a:t>Symptom: High fever and cold shivers</a:t>
            </a:r>
            <a:endParaRPr lang="en-GB" sz="2700" dirty="0">
              <a:solidFill>
                <a:srgbClr val="C00000"/>
              </a:solidFill>
            </a:endParaRPr>
          </a:p>
        </p:txBody>
      </p:sp>
      <p:sp>
        <p:nvSpPr>
          <p:cNvPr id="7" name="AutoShape 21"/>
          <p:cNvSpPr>
            <a:spLocks noChangeArrowheads="1"/>
          </p:cNvSpPr>
          <p:nvPr/>
        </p:nvSpPr>
        <p:spPr bwMode="auto">
          <a:xfrm>
            <a:off x="685800" y="4952999"/>
            <a:ext cx="7772400" cy="1143001"/>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High fever and cold shivers were used as a hypothetical scenario to obtain information on health seeking behavior. The majority of both Thais and migrants would seek advice from a doctor should they come down with high fever and cold shivers. Migrants are also likely to seek advice from family and friends and may seek advice from their employer as well.  </a:t>
            </a:r>
            <a:endParaRPr lang="en-US" sz="1400" dirty="0"/>
          </a:p>
        </p:txBody>
      </p:sp>
      <p:graphicFrame>
        <p:nvGraphicFramePr>
          <p:cNvPr id="15" name="Content Placeholder 4"/>
          <p:cNvGraphicFramePr>
            <a:graphicFrameLocks noGrp="1"/>
          </p:cNvGraphicFramePr>
          <p:nvPr>
            <p:ph sz="half" idx="1"/>
          </p:nvPr>
        </p:nvGraphicFramePr>
        <p:xfrm>
          <a:off x="685800" y="1371600"/>
          <a:ext cx="77724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1"/>
          <p:cNvSpPr>
            <a:spLocks noChangeArrowheads="1"/>
          </p:cNvSpPr>
          <p:nvPr/>
        </p:nvSpPr>
        <p:spPr bwMode="auto">
          <a:xfrm>
            <a:off x="685800" y="5105400"/>
            <a:ext cx="7772400" cy="12954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The vast majority would seek treatment at a hospital or clinic. In Phuket there are plenty of small clinics around and particularly unregistered migrants may seek treatment there if they can afford it. Government hospitals are cheaper and often preferred by migrants but the employer may have to bribe police to enable transportation should the worker not be registered. Since two thirds of migrants can speak some Thai as well as English, language was not found to be a major barrier. </a:t>
            </a:r>
            <a:endParaRPr lang="en-US" sz="1400" dirty="0"/>
          </a:p>
        </p:txBody>
      </p:sp>
      <p:graphicFrame>
        <p:nvGraphicFramePr>
          <p:cNvPr id="15" name="Content Placeholder 4"/>
          <p:cNvGraphicFramePr>
            <a:graphicFrameLocks noGrp="1"/>
          </p:cNvGraphicFramePr>
          <p:nvPr>
            <p:ph sz="half" idx="1"/>
          </p:nvPr>
        </p:nvGraphicFramePr>
        <p:xfrm>
          <a:off x="152400" y="1447800"/>
          <a:ext cx="441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457200" y="228600"/>
            <a:ext cx="8229600" cy="9144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Where Would</a:t>
            </a:r>
            <a:r>
              <a:rPr kumimoji="0" lang="en-GB" sz="4000" b="0" i="0" u="none" strike="noStrike" kern="1200" cap="none" spc="0" normalizeH="0" noProof="0" dirty="0" smtClean="0">
                <a:ln>
                  <a:noFill/>
                </a:ln>
                <a:solidFill>
                  <a:schemeClr val="tx1"/>
                </a:solidFill>
                <a:effectLst/>
                <a:uLnTx/>
                <a:uFillTx/>
                <a:latin typeface="Nyala" pitchFamily="2" charset="0"/>
                <a:ea typeface="Tahoma" pitchFamily="34" charset="0"/>
                <a:cs typeface="Tahoma" pitchFamily="34" charset="0"/>
              </a:rPr>
              <a:t> You Go For Treatment</a:t>
            </a: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r>
              <a:rPr kumimoji="0" lang="en-GB" sz="2700" b="0"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Symptom: High fever and cold shivers</a:t>
            </a: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graphicFrame>
        <p:nvGraphicFramePr>
          <p:cNvPr id="9" name="Table 8"/>
          <p:cNvGraphicFramePr>
            <a:graphicFrameLocks noGrp="1"/>
          </p:cNvGraphicFramePr>
          <p:nvPr/>
        </p:nvGraphicFramePr>
        <p:xfrm>
          <a:off x="5257800" y="1524000"/>
          <a:ext cx="3352800" cy="3169920"/>
        </p:xfrm>
        <a:graphic>
          <a:graphicData uri="http://schemas.openxmlformats.org/drawingml/2006/table">
            <a:tbl>
              <a:tblPr firstRow="1" bandRow="1">
                <a:tableStyleId>{5C22544A-7EE6-4342-B048-85BDC9FD1C3A}</a:tableStyleId>
              </a:tblPr>
              <a:tblGrid>
                <a:gridCol w="1446306"/>
                <a:gridCol w="788894"/>
                <a:gridCol w="1117600"/>
              </a:tblGrid>
              <a:tr h="208844">
                <a:tc>
                  <a:txBody>
                    <a:bodyPr/>
                    <a:lstStyle/>
                    <a:p>
                      <a:endParaRPr lang="en-GB" sz="1400" dirty="0"/>
                    </a:p>
                  </a:txBody>
                  <a:tcPr>
                    <a:solidFill>
                      <a:schemeClr val="accent2">
                        <a:lumMod val="40000"/>
                        <a:lumOff val="60000"/>
                      </a:schemeClr>
                    </a:solidFill>
                  </a:tcPr>
                </a:tc>
                <a:tc>
                  <a:txBody>
                    <a:bodyPr/>
                    <a:lstStyle/>
                    <a:p>
                      <a:pPr algn="ctr"/>
                      <a:r>
                        <a:rPr lang="en-GB" sz="1400" dirty="0" smtClean="0">
                          <a:solidFill>
                            <a:sysClr val="windowText" lastClr="000000"/>
                          </a:solidFill>
                        </a:rPr>
                        <a:t>Thai</a:t>
                      </a:r>
                    </a:p>
                    <a:p>
                      <a:pPr algn="ctr"/>
                      <a:r>
                        <a:rPr lang="en-GB" sz="1400" dirty="0" smtClean="0">
                          <a:solidFill>
                            <a:sysClr val="windowText" lastClr="000000"/>
                          </a:solidFill>
                        </a:rPr>
                        <a:t>n=9* (%)</a:t>
                      </a:r>
                      <a:endParaRPr lang="en-GB" sz="1400" dirty="0">
                        <a:solidFill>
                          <a:sysClr val="windowText" lastClr="000000"/>
                        </a:solidFill>
                      </a:endParaRPr>
                    </a:p>
                  </a:txBody>
                  <a:tcPr>
                    <a:solidFill>
                      <a:schemeClr val="accent2">
                        <a:lumMod val="40000"/>
                        <a:lumOff val="60000"/>
                      </a:schemeClr>
                    </a:solidFill>
                  </a:tcPr>
                </a:tc>
                <a:tc>
                  <a:txBody>
                    <a:bodyPr/>
                    <a:lstStyle/>
                    <a:p>
                      <a:pPr algn="ctr"/>
                      <a:r>
                        <a:rPr lang="en-GB" sz="1400" dirty="0" smtClean="0">
                          <a:solidFill>
                            <a:sysClr val="windowText" lastClr="000000"/>
                          </a:solidFill>
                        </a:rPr>
                        <a:t>Migrants</a:t>
                      </a:r>
                    </a:p>
                    <a:p>
                      <a:pPr algn="ctr"/>
                      <a:r>
                        <a:rPr lang="en-GB" sz="1400" dirty="0" smtClean="0">
                          <a:solidFill>
                            <a:sysClr val="windowText" lastClr="000000"/>
                          </a:solidFill>
                        </a:rPr>
                        <a:t>n=14*</a:t>
                      </a:r>
                    </a:p>
                    <a:p>
                      <a:pPr algn="ctr"/>
                      <a:r>
                        <a:rPr lang="en-GB" sz="1400" dirty="0" smtClean="0">
                          <a:solidFill>
                            <a:sysClr val="windowText" lastClr="000000"/>
                          </a:solidFill>
                        </a:rPr>
                        <a:t>(%)</a:t>
                      </a:r>
                      <a:endParaRPr lang="en-GB" sz="1400" dirty="0">
                        <a:solidFill>
                          <a:sysClr val="windowText" lastClr="000000"/>
                        </a:solidFill>
                      </a:endParaRPr>
                    </a:p>
                  </a:txBody>
                  <a:tcPr>
                    <a:solidFill>
                      <a:schemeClr val="accent2">
                        <a:lumMod val="40000"/>
                        <a:lumOff val="60000"/>
                      </a:schemeClr>
                    </a:solidFill>
                  </a:tcPr>
                </a:tc>
              </a:tr>
              <a:tr h="208844">
                <a:tc>
                  <a:txBody>
                    <a:bodyPr/>
                    <a:lstStyle/>
                    <a:p>
                      <a:r>
                        <a:rPr lang="en-GB" sz="1400" dirty="0" smtClean="0"/>
                        <a:t>Language</a:t>
                      </a:r>
                      <a:endParaRPr lang="en-GB" sz="1400" dirty="0"/>
                    </a:p>
                  </a:txBody>
                  <a:tcPr/>
                </a:tc>
                <a:tc>
                  <a:txBody>
                    <a:bodyPr/>
                    <a:lstStyle/>
                    <a:p>
                      <a:pPr algn="ctr"/>
                      <a:r>
                        <a:rPr lang="en-GB" sz="1400" dirty="0" smtClean="0"/>
                        <a:t>0</a:t>
                      </a:r>
                      <a:endParaRPr lang="en-GB" sz="1400" dirty="0"/>
                    </a:p>
                  </a:txBody>
                  <a:tcPr/>
                </a:tc>
                <a:tc>
                  <a:txBody>
                    <a:bodyPr/>
                    <a:lstStyle/>
                    <a:p>
                      <a:pPr algn="ctr"/>
                      <a:r>
                        <a:rPr lang="en-GB" sz="1400" dirty="0" smtClean="0"/>
                        <a:t>71</a:t>
                      </a:r>
                      <a:endParaRPr lang="en-GB" sz="1400" dirty="0"/>
                    </a:p>
                  </a:txBody>
                  <a:tcPr/>
                </a:tc>
              </a:tr>
              <a:tr h="208844">
                <a:tc>
                  <a:txBody>
                    <a:bodyPr/>
                    <a:lstStyle/>
                    <a:p>
                      <a:r>
                        <a:rPr lang="en-GB" sz="1400" dirty="0" smtClean="0"/>
                        <a:t>No Health Card</a:t>
                      </a:r>
                      <a:endParaRPr lang="en-GB" sz="1400" dirty="0"/>
                    </a:p>
                  </a:txBody>
                  <a:tcPr/>
                </a:tc>
                <a:tc>
                  <a:txBody>
                    <a:bodyPr/>
                    <a:lstStyle/>
                    <a:p>
                      <a:pPr algn="ctr"/>
                      <a:r>
                        <a:rPr lang="en-GB" sz="1400" dirty="0" smtClean="0"/>
                        <a:t>0</a:t>
                      </a:r>
                      <a:endParaRPr lang="en-GB" sz="1400" dirty="0"/>
                    </a:p>
                  </a:txBody>
                  <a:tcPr/>
                </a:tc>
                <a:tc>
                  <a:txBody>
                    <a:bodyPr/>
                    <a:lstStyle/>
                    <a:p>
                      <a:pPr algn="ctr"/>
                      <a:r>
                        <a:rPr lang="en-GB" sz="1400" dirty="0" smtClean="0"/>
                        <a:t>29</a:t>
                      </a:r>
                      <a:endParaRPr lang="en-GB" sz="1400" dirty="0"/>
                    </a:p>
                  </a:txBody>
                  <a:tcPr/>
                </a:tc>
              </a:tr>
              <a:tr h="208844">
                <a:tc>
                  <a:txBody>
                    <a:bodyPr/>
                    <a:lstStyle/>
                    <a:p>
                      <a:r>
                        <a:rPr lang="en-GB" sz="1400" dirty="0" smtClean="0"/>
                        <a:t>Too expensive</a:t>
                      </a:r>
                      <a:endParaRPr lang="en-GB" sz="1400" dirty="0"/>
                    </a:p>
                  </a:txBody>
                  <a:tcPr/>
                </a:tc>
                <a:tc>
                  <a:txBody>
                    <a:bodyPr/>
                    <a:lstStyle/>
                    <a:p>
                      <a:pPr algn="ctr"/>
                      <a:r>
                        <a:rPr lang="en-GB" sz="1400" dirty="0" smtClean="0"/>
                        <a:t>22</a:t>
                      </a:r>
                      <a:endParaRPr lang="en-GB" sz="1400" dirty="0"/>
                    </a:p>
                  </a:txBody>
                  <a:tcPr/>
                </a:tc>
                <a:tc>
                  <a:txBody>
                    <a:bodyPr/>
                    <a:lstStyle/>
                    <a:p>
                      <a:pPr algn="ctr"/>
                      <a:r>
                        <a:rPr lang="en-GB" sz="1400" dirty="0" smtClean="0"/>
                        <a:t>43</a:t>
                      </a:r>
                      <a:endParaRPr lang="en-GB" sz="1400" dirty="0"/>
                    </a:p>
                  </a:txBody>
                  <a:tcPr/>
                </a:tc>
              </a:tr>
              <a:tr h="208844">
                <a:tc>
                  <a:txBody>
                    <a:bodyPr/>
                    <a:lstStyle/>
                    <a:p>
                      <a:r>
                        <a:rPr lang="en-GB" sz="1400" dirty="0" smtClean="0"/>
                        <a:t>Don’t trust</a:t>
                      </a:r>
                      <a:endParaRPr lang="en-GB" sz="1400" dirty="0"/>
                    </a:p>
                  </a:txBody>
                  <a:tcPr/>
                </a:tc>
                <a:tc>
                  <a:txBody>
                    <a:bodyPr/>
                    <a:lstStyle/>
                    <a:p>
                      <a:pPr algn="ctr"/>
                      <a:r>
                        <a:rPr lang="en-GB" sz="1400" dirty="0" smtClean="0"/>
                        <a:t>22</a:t>
                      </a:r>
                      <a:endParaRPr lang="en-GB" sz="1400" dirty="0"/>
                    </a:p>
                  </a:txBody>
                  <a:tcPr/>
                </a:tc>
                <a:tc>
                  <a:txBody>
                    <a:bodyPr/>
                    <a:lstStyle/>
                    <a:p>
                      <a:pPr algn="ctr"/>
                      <a:r>
                        <a:rPr lang="en-GB" sz="1400" dirty="0" smtClean="0"/>
                        <a:t>14</a:t>
                      </a:r>
                      <a:endParaRPr lang="en-GB" sz="1400" dirty="0"/>
                    </a:p>
                  </a:txBody>
                  <a:tcPr/>
                </a:tc>
              </a:tr>
              <a:tr h="208844">
                <a:tc>
                  <a:txBody>
                    <a:bodyPr/>
                    <a:lstStyle/>
                    <a:p>
                      <a:r>
                        <a:rPr lang="en-GB" sz="1400" dirty="0" smtClean="0"/>
                        <a:t>Too far away</a:t>
                      </a:r>
                      <a:endParaRPr lang="en-GB" sz="1400" dirty="0"/>
                    </a:p>
                  </a:txBody>
                  <a:tcPr/>
                </a:tc>
                <a:tc>
                  <a:txBody>
                    <a:bodyPr/>
                    <a:lstStyle/>
                    <a:p>
                      <a:pPr algn="ctr"/>
                      <a:r>
                        <a:rPr lang="en-GB" sz="1400" dirty="0" smtClean="0"/>
                        <a:t>11</a:t>
                      </a:r>
                      <a:endParaRPr lang="en-GB" sz="1400" dirty="0"/>
                    </a:p>
                  </a:txBody>
                  <a:tcPr/>
                </a:tc>
                <a:tc>
                  <a:txBody>
                    <a:bodyPr/>
                    <a:lstStyle/>
                    <a:p>
                      <a:pPr algn="ctr"/>
                      <a:r>
                        <a:rPr lang="en-GB" sz="1400" dirty="0" smtClean="0"/>
                        <a:t>29</a:t>
                      </a:r>
                      <a:endParaRPr lang="en-GB" sz="1400" dirty="0"/>
                    </a:p>
                  </a:txBody>
                  <a:tcPr/>
                </a:tc>
              </a:tr>
              <a:tr h="208844">
                <a:tc>
                  <a:txBody>
                    <a:bodyPr/>
                    <a:lstStyle/>
                    <a:p>
                      <a:r>
                        <a:rPr lang="en-GB" sz="1400" dirty="0" smtClean="0"/>
                        <a:t>Can’t do better</a:t>
                      </a:r>
                      <a:endParaRPr lang="en-GB" sz="1400" dirty="0"/>
                    </a:p>
                  </a:txBody>
                  <a:tcPr/>
                </a:tc>
                <a:tc>
                  <a:txBody>
                    <a:bodyPr/>
                    <a:lstStyle/>
                    <a:p>
                      <a:pPr algn="ctr"/>
                      <a:r>
                        <a:rPr lang="en-GB" sz="1400" dirty="0" smtClean="0"/>
                        <a:t>11</a:t>
                      </a:r>
                      <a:endParaRPr lang="en-GB" sz="1400" dirty="0"/>
                    </a:p>
                  </a:txBody>
                  <a:tcPr/>
                </a:tc>
                <a:tc>
                  <a:txBody>
                    <a:bodyPr/>
                    <a:lstStyle/>
                    <a:p>
                      <a:pPr algn="ctr"/>
                      <a:r>
                        <a:rPr lang="en-GB" sz="1400" dirty="0" smtClean="0"/>
                        <a:t>7</a:t>
                      </a:r>
                      <a:endParaRPr lang="en-GB" sz="1400" dirty="0"/>
                    </a:p>
                  </a:txBody>
                  <a:tcPr/>
                </a:tc>
              </a:tr>
              <a:tr h="208844">
                <a:tc>
                  <a:txBody>
                    <a:bodyPr/>
                    <a:lstStyle/>
                    <a:p>
                      <a:r>
                        <a:rPr lang="en-GB" sz="1400" dirty="0" smtClean="0"/>
                        <a:t>Waiting too long</a:t>
                      </a:r>
                      <a:endParaRPr lang="en-GB" sz="1400" dirty="0"/>
                    </a:p>
                  </a:txBody>
                  <a:tcPr/>
                </a:tc>
                <a:tc>
                  <a:txBody>
                    <a:bodyPr/>
                    <a:lstStyle/>
                    <a:p>
                      <a:pPr algn="ctr"/>
                      <a:r>
                        <a:rPr lang="en-GB" sz="1400" dirty="0" smtClean="0"/>
                        <a:t>44</a:t>
                      </a:r>
                      <a:endParaRPr lang="en-GB" sz="1400" dirty="0"/>
                    </a:p>
                  </a:txBody>
                  <a:tcPr/>
                </a:tc>
                <a:tc>
                  <a:txBody>
                    <a:bodyPr/>
                    <a:lstStyle/>
                    <a:p>
                      <a:pPr algn="ctr"/>
                      <a:r>
                        <a:rPr lang="en-GB" sz="1400" dirty="0" smtClean="0"/>
                        <a:t>14</a:t>
                      </a:r>
                      <a:endParaRPr lang="en-GB" sz="1400" dirty="0"/>
                    </a:p>
                  </a:txBody>
                  <a:tcPr/>
                </a:tc>
              </a:tr>
              <a:tr h="208844">
                <a:tc>
                  <a:txBody>
                    <a:bodyPr/>
                    <a:lstStyle/>
                    <a:p>
                      <a:r>
                        <a:rPr lang="en-GB" sz="1400" dirty="0" smtClean="0"/>
                        <a:t>Other</a:t>
                      </a:r>
                      <a:endParaRPr lang="en-GB" sz="1400" dirty="0"/>
                    </a:p>
                  </a:txBody>
                  <a:tcPr/>
                </a:tc>
                <a:tc>
                  <a:txBody>
                    <a:bodyPr/>
                    <a:lstStyle/>
                    <a:p>
                      <a:pPr algn="ctr"/>
                      <a:r>
                        <a:rPr lang="en-GB" sz="1400" dirty="0" smtClean="0"/>
                        <a:t>11</a:t>
                      </a:r>
                      <a:endParaRPr lang="en-GB" sz="1400" dirty="0"/>
                    </a:p>
                  </a:txBody>
                  <a:tcPr/>
                </a:tc>
                <a:tc>
                  <a:txBody>
                    <a:bodyPr/>
                    <a:lstStyle/>
                    <a:p>
                      <a:pPr algn="ctr"/>
                      <a:r>
                        <a:rPr lang="en-GB" sz="1400" dirty="0" smtClean="0"/>
                        <a:t>21</a:t>
                      </a:r>
                      <a:endParaRPr lang="en-GB" sz="1400" dirty="0"/>
                    </a:p>
                  </a:txBody>
                  <a:tcPr/>
                </a:tc>
              </a:tr>
            </a:tbl>
          </a:graphicData>
        </a:graphic>
      </p:graphicFrame>
      <p:sp>
        <p:nvSpPr>
          <p:cNvPr id="11" name="TextBox 10"/>
          <p:cNvSpPr txBox="1"/>
          <p:nvPr/>
        </p:nvSpPr>
        <p:spPr>
          <a:xfrm>
            <a:off x="7560312" y="4721423"/>
            <a:ext cx="1050288" cy="307777"/>
          </a:xfrm>
          <a:prstGeom prst="rect">
            <a:avLst/>
          </a:prstGeom>
          <a:noFill/>
        </p:spPr>
        <p:txBody>
          <a:bodyPr wrap="none" rtlCol="0">
            <a:spAutoFit/>
          </a:bodyPr>
          <a:lstStyle/>
          <a:p>
            <a:r>
              <a:rPr lang="en-GB" sz="1400" dirty="0" smtClean="0"/>
              <a:t>*Small base</a:t>
            </a:r>
            <a:endParaRPr lang="en-GB" sz="1400" dirty="0"/>
          </a:p>
        </p:txBody>
      </p:sp>
      <p:sp>
        <p:nvSpPr>
          <p:cNvPr id="12" name="Title 1"/>
          <p:cNvSpPr txBox="1">
            <a:spLocks/>
          </p:cNvSpPr>
          <p:nvPr/>
        </p:nvSpPr>
        <p:spPr>
          <a:xfrm>
            <a:off x="4876800" y="10668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Reason for NOT going to hospital or clinic</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0" name="TextBox 9"/>
          <p:cNvSpPr txBox="1"/>
          <p:nvPr/>
        </p:nvSpPr>
        <p:spPr>
          <a:xfrm>
            <a:off x="5428718" y="6400800"/>
            <a:ext cx="2648482" cy="261610"/>
          </a:xfrm>
          <a:prstGeom prst="rect">
            <a:avLst/>
          </a:prstGeom>
          <a:noFill/>
        </p:spPr>
        <p:txBody>
          <a:bodyPr wrap="none" rtlCol="0">
            <a:spAutoFit/>
          </a:bodyPr>
          <a:lstStyle/>
          <a:p>
            <a:r>
              <a:rPr lang="en-GB" sz="1100" i="1" dirty="0" smtClean="0"/>
              <a:t>Base: Those not going to a hospital or clinic</a:t>
            </a:r>
            <a:endParaRPr lang="en-GB" sz="1100" i="1" dirty="0"/>
          </a:p>
        </p:txBody>
      </p:sp>
      <p:sp>
        <p:nvSpPr>
          <p:cNvPr id="13" name="TextBox 12"/>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685800" y="4953000"/>
            <a:ext cx="4343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In response to high fever and cold shivers, two thirds of Thais have bought fever reducing medicine in the past. Some also buy antibiotics. They will purchase the medicine either at the pharmacy or local drug store.</a:t>
            </a:r>
            <a:endParaRPr lang="en-US" sz="1400" b="0" dirty="0">
              <a:solidFill>
                <a:schemeClr val="tx1"/>
              </a:solidFill>
            </a:endParaRPr>
          </a:p>
        </p:txBody>
      </p:sp>
      <p:graphicFrame>
        <p:nvGraphicFramePr>
          <p:cNvPr id="5" name="Chart 4"/>
          <p:cNvGraphicFramePr/>
          <p:nvPr/>
        </p:nvGraphicFramePr>
        <p:xfrm>
          <a:off x="838200" y="18288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p:cNvSpPr txBox="1">
            <a:spLocks/>
          </p:cNvSpPr>
          <p:nvPr/>
        </p:nvSpPr>
        <p:spPr>
          <a:xfrm>
            <a:off x="457200" y="228600"/>
            <a:ext cx="8229600" cy="9144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Ever bought</a:t>
            </a:r>
            <a:r>
              <a:rPr kumimoji="0" lang="en-GB" sz="4000" b="0" i="0" u="none" strike="noStrike" kern="1200" cap="none" spc="0" normalizeH="0" noProof="0" dirty="0" smtClean="0">
                <a:ln>
                  <a:noFill/>
                </a:ln>
                <a:solidFill>
                  <a:schemeClr val="tx1"/>
                </a:solidFill>
                <a:effectLst/>
                <a:uLnTx/>
                <a:uFillTx/>
                <a:latin typeface="Nyala" pitchFamily="2" charset="0"/>
                <a:ea typeface="Tahoma" pitchFamily="34" charset="0"/>
                <a:cs typeface="Tahoma" pitchFamily="34" charset="0"/>
              </a:rPr>
              <a:t> Medicine</a:t>
            </a: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r>
              <a:rPr kumimoji="0" lang="en-GB" sz="2700" b="0"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Symptom: High fever and cold shivers</a:t>
            </a: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graphicFrame>
        <p:nvGraphicFramePr>
          <p:cNvPr id="13" name="Table 12"/>
          <p:cNvGraphicFramePr>
            <a:graphicFrameLocks noGrp="1"/>
          </p:cNvGraphicFramePr>
          <p:nvPr/>
        </p:nvGraphicFramePr>
        <p:xfrm>
          <a:off x="5600700" y="1676400"/>
          <a:ext cx="2819400" cy="3779520"/>
        </p:xfrm>
        <a:graphic>
          <a:graphicData uri="http://schemas.openxmlformats.org/drawingml/2006/table">
            <a:tbl>
              <a:tblPr firstRow="1" bandRow="1">
                <a:tableStyleId>{5C22544A-7EE6-4342-B048-85BDC9FD1C3A}</a:tableStyleId>
              </a:tblPr>
              <a:tblGrid>
                <a:gridCol w="1824318"/>
                <a:gridCol w="995082"/>
              </a:tblGrid>
              <a:tr h="387513">
                <a:tc>
                  <a:txBody>
                    <a:bodyPr/>
                    <a:lstStyle/>
                    <a:p>
                      <a:endParaRPr lang="en-GB" sz="1400" dirty="0"/>
                    </a:p>
                  </a:txBody>
                  <a:tcPr>
                    <a:solidFill>
                      <a:schemeClr val="accent1"/>
                    </a:solidFill>
                  </a:tcPr>
                </a:tc>
                <a:tc>
                  <a:txBody>
                    <a:bodyPr/>
                    <a:lstStyle/>
                    <a:p>
                      <a:pPr algn="ctr"/>
                      <a:r>
                        <a:rPr lang="en-GB" sz="1400" dirty="0" smtClean="0">
                          <a:solidFill>
                            <a:schemeClr val="bg1"/>
                          </a:solidFill>
                        </a:rPr>
                        <a:t>Thai</a:t>
                      </a:r>
                    </a:p>
                    <a:p>
                      <a:pPr algn="ctr"/>
                      <a:r>
                        <a:rPr lang="en-GB" sz="1400" dirty="0" smtClean="0">
                          <a:solidFill>
                            <a:schemeClr val="bg1"/>
                          </a:solidFill>
                        </a:rPr>
                        <a:t>n=277</a:t>
                      </a:r>
                    </a:p>
                    <a:p>
                      <a:pPr algn="ctr"/>
                      <a:r>
                        <a:rPr lang="en-GB" sz="1400" dirty="0" smtClean="0">
                          <a:solidFill>
                            <a:schemeClr val="bg1"/>
                          </a:solidFill>
                        </a:rPr>
                        <a:t>(%)</a:t>
                      </a:r>
                    </a:p>
                  </a:txBody>
                  <a:tcPr>
                    <a:solidFill>
                      <a:schemeClr val="accent1"/>
                    </a:solidFill>
                  </a:tcPr>
                </a:tc>
              </a:tr>
              <a:tr h="227949">
                <a:tc>
                  <a:txBody>
                    <a:bodyPr/>
                    <a:lstStyle/>
                    <a:p>
                      <a:r>
                        <a:rPr lang="en-GB" sz="1400" b="1" dirty="0" smtClean="0"/>
                        <a:t>Type</a:t>
                      </a:r>
                      <a:r>
                        <a:rPr lang="en-GB" sz="1400" b="1" baseline="0" dirty="0" smtClean="0"/>
                        <a:t> of medicine</a:t>
                      </a:r>
                      <a:endParaRPr lang="en-GB" sz="1400" b="1" dirty="0"/>
                    </a:p>
                  </a:txBody>
                  <a:tcPr/>
                </a:tc>
                <a:tc>
                  <a:txBody>
                    <a:bodyPr/>
                    <a:lstStyle/>
                    <a:p>
                      <a:pPr algn="ctr"/>
                      <a:endParaRPr lang="en-GB" sz="1400" b="1" dirty="0"/>
                    </a:p>
                  </a:txBody>
                  <a:tcPr/>
                </a:tc>
              </a:tr>
              <a:tr h="227949">
                <a:tc>
                  <a:txBody>
                    <a:bodyPr/>
                    <a:lstStyle/>
                    <a:p>
                      <a:r>
                        <a:rPr lang="en-GB" sz="1400" dirty="0" smtClean="0"/>
                        <a:t>Fever reducing</a:t>
                      </a:r>
                      <a:endParaRPr lang="en-GB" sz="1400" dirty="0"/>
                    </a:p>
                  </a:txBody>
                  <a:tcPr>
                    <a:solidFill>
                      <a:srgbClr val="92D050"/>
                    </a:solidFill>
                  </a:tcPr>
                </a:tc>
                <a:tc>
                  <a:txBody>
                    <a:bodyPr/>
                    <a:lstStyle/>
                    <a:p>
                      <a:pPr algn="ctr"/>
                      <a:r>
                        <a:rPr lang="en-GB" sz="1400" dirty="0" smtClean="0"/>
                        <a:t>99</a:t>
                      </a:r>
                      <a:endParaRPr lang="en-GB" sz="1400" dirty="0"/>
                    </a:p>
                  </a:txBody>
                  <a:tcPr>
                    <a:solidFill>
                      <a:srgbClr val="92D050"/>
                    </a:solidFill>
                  </a:tcPr>
                </a:tc>
              </a:tr>
              <a:tr h="227949">
                <a:tc>
                  <a:txBody>
                    <a:bodyPr/>
                    <a:lstStyle/>
                    <a:p>
                      <a:r>
                        <a:rPr lang="en-GB" sz="1400" dirty="0" smtClean="0"/>
                        <a:t>Antibiotics</a:t>
                      </a:r>
                      <a:endParaRPr lang="en-GB" sz="1400" dirty="0"/>
                    </a:p>
                  </a:txBody>
                  <a:tcPr/>
                </a:tc>
                <a:tc>
                  <a:txBody>
                    <a:bodyPr/>
                    <a:lstStyle/>
                    <a:p>
                      <a:pPr algn="ctr"/>
                      <a:r>
                        <a:rPr lang="en-GB" sz="1400" dirty="0" smtClean="0"/>
                        <a:t>11</a:t>
                      </a:r>
                      <a:endParaRPr lang="en-GB" sz="1400" dirty="0"/>
                    </a:p>
                  </a:txBody>
                  <a:tcPr/>
                </a:tc>
              </a:tr>
              <a:tr h="227949">
                <a:tc>
                  <a:txBody>
                    <a:bodyPr/>
                    <a:lstStyle/>
                    <a:p>
                      <a:r>
                        <a:rPr lang="en-GB" sz="1400" dirty="0" smtClean="0"/>
                        <a:t>Herbal</a:t>
                      </a:r>
                      <a:endParaRPr lang="en-GB" sz="1400" dirty="0"/>
                    </a:p>
                  </a:txBody>
                  <a:tcPr/>
                </a:tc>
                <a:tc>
                  <a:txBody>
                    <a:bodyPr/>
                    <a:lstStyle/>
                    <a:p>
                      <a:pPr algn="ctr"/>
                      <a:r>
                        <a:rPr lang="en-GB" sz="1400" dirty="0" smtClean="0"/>
                        <a:t>1</a:t>
                      </a:r>
                      <a:endParaRPr lang="en-GB" sz="1400" dirty="0"/>
                    </a:p>
                  </a:txBody>
                  <a:tcPr/>
                </a:tc>
              </a:tr>
              <a:tr h="227949">
                <a:tc>
                  <a:txBody>
                    <a:bodyPr/>
                    <a:lstStyle/>
                    <a:p>
                      <a:r>
                        <a:rPr lang="en-GB" sz="1400" dirty="0" smtClean="0"/>
                        <a:t>Other</a:t>
                      </a:r>
                      <a:endParaRPr lang="en-GB" sz="1400" dirty="0"/>
                    </a:p>
                  </a:txBody>
                  <a:tcPr/>
                </a:tc>
                <a:tc>
                  <a:txBody>
                    <a:bodyPr/>
                    <a:lstStyle/>
                    <a:p>
                      <a:pPr algn="ctr"/>
                      <a:r>
                        <a:rPr lang="en-GB" sz="1400" dirty="0" smtClean="0"/>
                        <a:t>0</a:t>
                      </a:r>
                      <a:endParaRPr lang="en-GB" sz="1400" dirty="0"/>
                    </a:p>
                  </a:txBody>
                  <a:tcPr/>
                </a:tc>
              </a:tr>
              <a:tr h="227949">
                <a:tc>
                  <a:txBody>
                    <a:bodyPr/>
                    <a:lstStyle/>
                    <a:p>
                      <a:r>
                        <a:rPr lang="en-GB" sz="1400" b="1" dirty="0" smtClean="0"/>
                        <a:t>Location</a:t>
                      </a:r>
                      <a:endParaRPr lang="en-GB" sz="1400" b="1" dirty="0"/>
                    </a:p>
                  </a:txBody>
                  <a:tcPr/>
                </a:tc>
                <a:tc>
                  <a:txBody>
                    <a:bodyPr/>
                    <a:lstStyle/>
                    <a:p>
                      <a:pPr algn="ctr"/>
                      <a:endParaRPr lang="en-GB" sz="1400" dirty="0"/>
                    </a:p>
                  </a:txBody>
                  <a:tcPr/>
                </a:tc>
              </a:tr>
              <a:tr h="227949">
                <a:tc>
                  <a:txBody>
                    <a:bodyPr/>
                    <a:lstStyle/>
                    <a:p>
                      <a:r>
                        <a:rPr lang="en-GB" sz="1400" dirty="0" smtClean="0"/>
                        <a:t>Pharmacy</a:t>
                      </a:r>
                      <a:endParaRPr lang="en-GB" sz="1400" dirty="0"/>
                    </a:p>
                  </a:txBody>
                  <a:tcPr>
                    <a:solidFill>
                      <a:srgbClr val="92D050"/>
                    </a:solidFill>
                  </a:tcPr>
                </a:tc>
                <a:tc>
                  <a:txBody>
                    <a:bodyPr/>
                    <a:lstStyle/>
                    <a:p>
                      <a:pPr algn="ctr"/>
                      <a:r>
                        <a:rPr lang="en-GB" sz="1400" dirty="0" smtClean="0"/>
                        <a:t>51</a:t>
                      </a:r>
                      <a:endParaRPr lang="en-GB" sz="1400" dirty="0"/>
                    </a:p>
                  </a:txBody>
                  <a:tcPr>
                    <a:solidFill>
                      <a:srgbClr val="92D050"/>
                    </a:solidFill>
                  </a:tcPr>
                </a:tc>
              </a:tr>
              <a:tr h="227949">
                <a:tc>
                  <a:txBody>
                    <a:bodyPr/>
                    <a:lstStyle/>
                    <a:p>
                      <a:r>
                        <a:rPr lang="en-GB" sz="1400" dirty="0" smtClean="0"/>
                        <a:t>Local drug store</a:t>
                      </a:r>
                      <a:endParaRPr lang="en-GB" sz="1400" dirty="0"/>
                    </a:p>
                  </a:txBody>
                  <a:tcPr>
                    <a:solidFill>
                      <a:srgbClr val="92D050"/>
                    </a:solidFill>
                  </a:tcPr>
                </a:tc>
                <a:tc>
                  <a:txBody>
                    <a:bodyPr/>
                    <a:lstStyle/>
                    <a:p>
                      <a:pPr algn="ctr"/>
                      <a:r>
                        <a:rPr lang="en-GB" sz="1400" dirty="0" smtClean="0"/>
                        <a:t>48</a:t>
                      </a:r>
                      <a:endParaRPr lang="en-GB" sz="1400" dirty="0"/>
                    </a:p>
                  </a:txBody>
                  <a:tcPr>
                    <a:solidFill>
                      <a:srgbClr val="92D050"/>
                    </a:solidFill>
                  </a:tcPr>
                </a:tc>
              </a:tr>
              <a:tr h="227949">
                <a:tc>
                  <a:txBody>
                    <a:bodyPr/>
                    <a:lstStyle/>
                    <a:p>
                      <a:r>
                        <a:rPr lang="en-GB" sz="1400" dirty="0" smtClean="0"/>
                        <a:t>Hospital / Clinic</a:t>
                      </a:r>
                      <a:endParaRPr lang="en-GB" sz="1400" dirty="0"/>
                    </a:p>
                  </a:txBody>
                  <a:tcPr/>
                </a:tc>
                <a:tc>
                  <a:txBody>
                    <a:bodyPr/>
                    <a:lstStyle/>
                    <a:p>
                      <a:pPr algn="ctr"/>
                      <a:r>
                        <a:rPr lang="en-GB" sz="1400" dirty="0" smtClean="0"/>
                        <a:t>1</a:t>
                      </a:r>
                      <a:endParaRPr lang="en-GB" sz="1400" dirty="0"/>
                    </a:p>
                  </a:txBody>
                  <a:tcPr/>
                </a:tc>
              </a:tr>
              <a:tr h="227949">
                <a:tc>
                  <a:txBody>
                    <a:bodyPr/>
                    <a:lstStyle/>
                    <a:p>
                      <a:r>
                        <a:rPr lang="en-GB" sz="1400" dirty="0" smtClean="0"/>
                        <a:t>Other</a:t>
                      </a:r>
                      <a:endParaRPr lang="en-GB" sz="1400" dirty="0"/>
                    </a:p>
                  </a:txBody>
                  <a:tcPr/>
                </a:tc>
                <a:tc>
                  <a:txBody>
                    <a:bodyPr/>
                    <a:lstStyle/>
                    <a:p>
                      <a:pPr algn="ctr"/>
                      <a:r>
                        <a:rPr lang="en-GB" sz="1400" dirty="0" smtClean="0"/>
                        <a:t>0</a:t>
                      </a:r>
                      <a:endParaRPr lang="en-GB" sz="1400" dirty="0"/>
                    </a:p>
                  </a:txBody>
                  <a:tcPr/>
                </a:tc>
              </a:tr>
            </a:tbl>
          </a:graphicData>
        </a:graphic>
      </p:graphicFrame>
      <p:sp>
        <p:nvSpPr>
          <p:cNvPr id="14" name="Title 1"/>
          <p:cNvSpPr txBox="1">
            <a:spLocks/>
          </p:cNvSpPr>
          <p:nvPr/>
        </p:nvSpPr>
        <p:spPr>
          <a:xfrm>
            <a:off x="4876800" y="12192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Type of medicine and location</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5" name="Title 1"/>
          <p:cNvSpPr txBox="1">
            <a:spLocks/>
          </p:cNvSpPr>
          <p:nvPr/>
        </p:nvSpPr>
        <p:spPr>
          <a:xfrm>
            <a:off x="533400" y="15240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Thai</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8" name="TextBox 7"/>
          <p:cNvSpPr txBox="1"/>
          <p:nvPr/>
        </p:nvSpPr>
        <p:spPr>
          <a:xfrm>
            <a:off x="5863876" y="6400800"/>
            <a:ext cx="2137124" cy="261610"/>
          </a:xfrm>
          <a:prstGeom prst="rect">
            <a:avLst/>
          </a:prstGeom>
          <a:noFill/>
        </p:spPr>
        <p:txBody>
          <a:bodyPr wrap="none" rtlCol="0">
            <a:spAutoFit/>
          </a:bodyPr>
          <a:lstStyle/>
          <a:p>
            <a:r>
              <a:rPr lang="en-GB" sz="1100" i="1" dirty="0" smtClean="0"/>
              <a:t>Base: Those who bought medicine</a:t>
            </a:r>
            <a:endParaRPr lang="en-GB" sz="1100" i="1" dirty="0"/>
          </a:p>
        </p:txBody>
      </p:sp>
      <p:sp>
        <p:nvSpPr>
          <p:cNvPr id="9" name="TextBox 8"/>
          <p:cNvSpPr txBox="1"/>
          <p:nvPr/>
        </p:nvSpPr>
        <p:spPr>
          <a:xfrm>
            <a:off x="685800" y="6400800"/>
            <a:ext cx="2157963" cy="261610"/>
          </a:xfrm>
          <a:prstGeom prst="rect">
            <a:avLst/>
          </a:prstGeom>
          <a:noFill/>
        </p:spPr>
        <p:txBody>
          <a:bodyPr wrap="none" rtlCol="0">
            <a:spAutoFit/>
          </a:bodyPr>
          <a:lstStyle/>
          <a:p>
            <a:r>
              <a:rPr lang="en-GB" sz="1100" i="1" dirty="0" smtClean="0"/>
              <a:t>Base: All Thai respondents (n=400)</a:t>
            </a:r>
            <a:endParaRPr lang="en-GB" sz="1100" i="1" dirty="0"/>
          </a:p>
        </p:txBody>
      </p:sp>
      <p:sp>
        <p:nvSpPr>
          <p:cNvPr id="10" name="Right Arrow 9"/>
          <p:cNvSpPr/>
          <p:nvPr/>
        </p:nvSpPr>
        <p:spPr>
          <a:xfrm>
            <a:off x="4343400" y="3200400"/>
            <a:ext cx="685800" cy="381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685800" y="4953000"/>
            <a:ext cx="45720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dirty="0" smtClean="0"/>
              <a:t>Just over half of the migrants have purchased medicine for high fever and cold shivers and fever reducing medicine is most common.  Migrants prefer to go to the local drug store as it is cheaper and usually closer at hand.</a:t>
            </a:r>
            <a:endParaRPr lang="en-US" sz="1400" b="0" dirty="0">
              <a:solidFill>
                <a:schemeClr val="tx1"/>
              </a:solidFill>
            </a:endParaRPr>
          </a:p>
        </p:txBody>
      </p:sp>
      <p:graphicFrame>
        <p:nvGraphicFramePr>
          <p:cNvPr id="5" name="Chart 4"/>
          <p:cNvGraphicFramePr/>
          <p:nvPr/>
        </p:nvGraphicFramePr>
        <p:xfrm>
          <a:off x="838200" y="18288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p:cNvSpPr txBox="1">
            <a:spLocks/>
          </p:cNvSpPr>
          <p:nvPr/>
        </p:nvSpPr>
        <p:spPr>
          <a:xfrm>
            <a:off x="457200" y="228600"/>
            <a:ext cx="8229600" cy="9144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Ever bought</a:t>
            </a:r>
            <a:r>
              <a:rPr kumimoji="0" lang="en-GB" sz="4000" b="0" i="0" u="none" strike="noStrike" kern="1200" cap="none" spc="0" normalizeH="0" noProof="0" dirty="0" smtClean="0">
                <a:ln>
                  <a:noFill/>
                </a:ln>
                <a:solidFill>
                  <a:schemeClr val="tx1"/>
                </a:solidFill>
                <a:effectLst/>
                <a:uLnTx/>
                <a:uFillTx/>
                <a:latin typeface="Nyala" pitchFamily="2" charset="0"/>
                <a:ea typeface="Tahoma" pitchFamily="34" charset="0"/>
                <a:cs typeface="Tahoma" pitchFamily="34" charset="0"/>
              </a:rPr>
              <a:t> Medicine</a:t>
            </a: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r>
              <a:rPr kumimoji="0" lang="en-GB" sz="2700" b="0"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Symptom: High fever and cold shivers</a:t>
            </a: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graphicFrame>
        <p:nvGraphicFramePr>
          <p:cNvPr id="13" name="Table 12"/>
          <p:cNvGraphicFramePr>
            <a:graphicFrameLocks noGrp="1"/>
          </p:cNvGraphicFramePr>
          <p:nvPr/>
        </p:nvGraphicFramePr>
        <p:xfrm>
          <a:off x="5600700" y="1676400"/>
          <a:ext cx="2819400" cy="3779520"/>
        </p:xfrm>
        <a:graphic>
          <a:graphicData uri="http://schemas.openxmlformats.org/drawingml/2006/table">
            <a:tbl>
              <a:tblPr firstRow="1" bandRow="1">
                <a:tableStyleId>{5C22544A-7EE6-4342-B048-85BDC9FD1C3A}</a:tableStyleId>
              </a:tblPr>
              <a:tblGrid>
                <a:gridCol w="1824318"/>
                <a:gridCol w="995082"/>
              </a:tblGrid>
              <a:tr h="387513">
                <a:tc>
                  <a:txBody>
                    <a:bodyPr/>
                    <a:lstStyle/>
                    <a:p>
                      <a:endParaRPr lang="en-GB" sz="1400" dirty="0"/>
                    </a:p>
                  </a:txBody>
                  <a:tcPr>
                    <a:solidFill>
                      <a:schemeClr val="accent1"/>
                    </a:solidFill>
                  </a:tcPr>
                </a:tc>
                <a:tc>
                  <a:txBody>
                    <a:bodyPr/>
                    <a:lstStyle/>
                    <a:p>
                      <a:pPr algn="ctr"/>
                      <a:r>
                        <a:rPr lang="en-GB" sz="1400" dirty="0" smtClean="0">
                          <a:solidFill>
                            <a:schemeClr val="bg1"/>
                          </a:solidFill>
                        </a:rPr>
                        <a:t>Migrants n=222</a:t>
                      </a:r>
                    </a:p>
                    <a:p>
                      <a:pPr algn="ctr"/>
                      <a:r>
                        <a:rPr lang="en-GB" sz="1400" dirty="0" smtClean="0">
                          <a:solidFill>
                            <a:schemeClr val="bg1"/>
                          </a:solidFill>
                        </a:rPr>
                        <a:t>(%)</a:t>
                      </a:r>
                    </a:p>
                  </a:txBody>
                  <a:tcPr>
                    <a:solidFill>
                      <a:schemeClr val="accent1"/>
                    </a:solidFill>
                  </a:tcPr>
                </a:tc>
              </a:tr>
              <a:tr h="227949">
                <a:tc>
                  <a:txBody>
                    <a:bodyPr/>
                    <a:lstStyle/>
                    <a:p>
                      <a:r>
                        <a:rPr lang="en-GB" sz="1400" b="1" dirty="0" smtClean="0"/>
                        <a:t>Type</a:t>
                      </a:r>
                      <a:r>
                        <a:rPr lang="en-GB" sz="1400" b="1" baseline="0" dirty="0" smtClean="0"/>
                        <a:t> of medicine</a:t>
                      </a:r>
                      <a:endParaRPr lang="en-GB" sz="1400" b="1" dirty="0"/>
                    </a:p>
                  </a:txBody>
                  <a:tcPr/>
                </a:tc>
                <a:tc>
                  <a:txBody>
                    <a:bodyPr/>
                    <a:lstStyle/>
                    <a:p>
                      <a:pPr algn="ctr"/>
                      <a:endParaRPr lang="en-GB" sz="1400" b="1" dirty="0"/>
                    </a:p>
                  </a:txBody>
                  <a:tcPr/>
                </a:tc>
              </a:tr>
              <a:tr h="227949">
                <a:tc>
                  <a:txBody>
                    <a:bodyPr/>
                    <a:lstStyle/>
                    <a:p>
                      <a:r>
                        <a:rPr lang="en-GB" sz="1400" dirty="0" smtClean="0"/>
                        <a:t>Fever reducing</a:t>
                      </a:r>
                      <a:endParaRPr lang="en-GB" sz="1400" dirty="0"/>
                    </a:p>
                  </a:txBody>
                  <a:tcPr>
                    <a:solidFill>
                      <a:srgbClr val="92D050"/>
                    </a:solidFill>
                  </a:tcPr>
                </a:tc>
                <a:tc>
                  <a:txBody>
                    <a:bodyPr/>
                    <a:lstStyle/>
                    <a:p>
                      <a:pPr algn="ctr"/>
                      <a:r>
                        <a:rPr lang="en-GB" sz="1400" dirty="0" smtClean="0"/>
                        <a:t>97</a:t>
                      </a:r>
                      <a:endParaRPr lang="en-GB" sz="1400" dirty="0"/>
                    </a:p>
                  </a:txBody>
                  <a:tcPr>
                    <a:solidFill>
                      <a:srgbClr val="92D050"/>
                    </a:solidFill>
                  </a:tcPr>
                </a:tc>
              </a:tr>
              <a:tr h="227949">
                <a:tc>
                  <a:txBody>
                    <a:bodyPr/>
                    <a:lstStyle/>
                    <a:p>
                      <a:r>
                        <a:rPr lang="en-GB" sz="1400" dirty="0" smtClean="0"/>
                        <a:t>Antibiotics</a:t>
                      </a:r>
                      <a:endParaRPr lang="en-GB" sz="1400" dirty="0"/>
                    </a:p>
                  </a:txBody>
                  <a:tcPr/>
                </a:tc>
                <a:tc>
                  <a:txBody>
                    <a:bodyPr/>
                    <a:lstStyle/>
                    <a:p>
                      <a:pPr algn="ctr"/>
                      <a:r>
                        <a:rPr lang="en-GB" sz="1400" dirty="0" smtClean="0"/>
                        <a:t>11</a:t>
                      </a:r>
                      <a:endParaRPr lang="en-GB" sz="1400" dirty="0"/>
                    </a:p>
                  </a:txBody>
                  <a:tcPr/>
                </a:tc>
              </a:tr>
              <a:tr h="227949">
                <a:tc>
                  <a:txBody>
                    <a:bodyPr/>
                    <a:lstStyle/>
                    <a:p>
                      <a:r>
                        <a:rPr lang="en-GB" sz="1400" dirty="0" smtClean="0"/>
                        <a:t>Herbal</a:t>
                      </a:r>
                      <a:endParaRPr lang="en-GB" sz="1400" dirty="0"/>
                    </a:p>
                  </a:txBody>
                  <a:tcPr/>
                </a:tc>
                <a:tc>
                  <a:txBody>
                    <a:bodyPr/>
                    <a:lstStyle/>
                    <a:p>
                      <a:pPr algn="ctr"/>
                      <a:r>
                        <a:rPr lang="en-GB" sz="1400" dirty="0" smtClean="0"/>
                        <a:t>6</a:t>
                      </a:r>
                      <a:endParaRPr lang="en-GB" sz="1400" dirty="0"/>
                    </a:p>
                  </a:txBody>
                  <a:tcPr/>
                </a:tc>
              </a:tr>
              <a:tr h="227949">
                <a:tc>
                  <a:txBody>
                    <a:bodyPr/>
                    <a:lstStyle/>
                    <a:p>
                      <a:r>
                        <a:rPr lang="en-GB" sz="1400" dirty="0" smtClean="0"/>
                        <a:t>Other</a:t>
                      </a:r>
                      <a:endParaRPr lang="en-GB" sz="1400" dirty="0"/>
                    </a:p>
                  </a:txBody>
                  <a:tcPr/>
                </a:tc>
                <a:tc>
                  <a:txBody>
                    <a:bodyPr/>
                    <a:lstStyle/>
                    <a:p>
                      <a:pPr algn="ctr"/>
                      <a:r>
                        <a:rPr lang="en-GB" sz="1400" dirty="0" smtClean="0"/>
                        <a:t>1</a:t>
                      </a:r>
                      <a:endParaRPr lang="en-GB" sz="1400" dirty="0"/>
                    </a:p>
                  </a:txBody>
                  <a:tcPr/>
                </a:tc>
              </a:tr>
              <a:tr h="227949">
                <a:tc>
                  <a:txBody>
                    <a:bodyPr/>
                    <a:lstStyle/>
                    <a:p>
                      <a:r>
                        <a:rPr lang="en-GB" sz="1400" b="1" dirty="0" smtClean="0"/>
                        <a:t>Location</a:t>
                      </a:r>
                      <a:endParaRPr lang="en-GB" sz="1400" b="1" dirty="0"/>
                    </a:p>
                  </a:txBody>
                  <a:tcPr/>
                </a:tc>
                <a:tc>
                  <a:txBody>
                    <a:bodyPr/>
                    <a:lstStyle/>
                    <a:p>
                      <a:pPr algn="ctr"/>
                      <a:endParaRPr lang="en-GB" sz="1400" dirty="0"/>
                    </a:p>
                  </a:txBody>
                  <a:tcPr/>
                </a:tc>
              </a:tr>
              <a:tr h="227949">
                <a:tc>
                  <a:txBody>
                    <a:bodyPr/>
                    <a:lstStyle/>
                    <a:p>
                      <a:r>
                        <a:rPr lang="en-GB" sz="1400" dirty="0" smtClean="0"/>
                        <a:t>Pharmacy</a:t>
                      </a:r>
                      <a:endParaRPr lang="en-GB" sz="1400" dirty="0"/>
                    </a:p>
                  </a:txBody>
                  <a:tcPr/>
                </a:tc>
                <a:tc>
                  <a:txBody>
                    <a:bodyPr/>
                    <a:lstStyle/>
                    <a:p>
                      <a:pPr algn="ctr"/>
                      <a:r>
                        <a:rPr lang="en-GB" sz="1400" dirty="0" smtClean="0"/>
                        <a:t>4</a:t>
                      </a:r>
                      <a:endParaRPr lang="en-GB" sz="1400" dirty="0"/>
                    </a:p>
                  </a:txBody>
                  <a:tcPr/>
                </a:tc>
              </a:tr>
              <a:tr h="227949">
                <a:tc>
                  <a:txBody>
                    <a:bodyPr/>
                    <a:lstStyle/>
                    <a:p>
                      <a:r>
                        <a:rPr lang="en-GB" sz="1400" dirty="0" smtClean="0"/>
                        <a:t>Local drug store</a:t>
                      </a:r>
                      <a:endParaRPr lang="en-GB" sz="1400" dirty="0"/>
                    </a:p>
                  </a:txBody>
                  <a:tcPr>
                    <a:solidFill>
                      <a:srgbClr val="92D050"/>
                    </a:solidFill>
                  </a:tcPr>
                </a:tc>
                <a:tc>
                  <a:txBody>
                    <a:bodyPr/>
                    <a:lstStyle/>
                    <a:p>
                      <a:pPr algn="ctr"/>
                      <a:r>
                        <a:rPr lang="en-GB" sz="1400" dirty="0" smtClean="0"/>
                        <a:t>92</a:t>
                      </a:r>
                      <a:endParaRPr lang="en-GB" sz="1400" dirty="0"/>
                    </a:p>
                  </a:txBody>
                  <a:tcPr>
                    <a:solidFill>
                      <a:srgbClr val="92D050"/>
                    </a:solidFill>
                  </a:tcPr>
                </a:tc>
              </a:tr>
              <a:tr h="227949">
                <a:tc>
                  <a:txBody>
                    <a:bodyPr/>
                    <a:lstStyle/>
                    <a:p>
                      <a:r>
                        <a:rPr lang="en-GB" sz="1400" dirty="0" err="1" smtClean="0"/>
                        <a:t>Govn’t</a:t>
                      </a:r>
                      <a:r>
                        <a:rPr lang="en-GB" sz="1400" dirty="0" smtClean="0"/>
                        <a:t> health </a:t>
                      </a:r>
                      <a:r>
                        <a:rPr lang="en-GB" sz="1400" dirty="0" err="1" smtClean="0"/>
                        <a:t>center</a:t>
                      </a:r>
                      <a:endParaRPr lang="en-GB" sz="1400" dirty="0"/>
                    </a:p>
                  </a:txBody>
                  <a:tcPr/>
                </a:tc>
                <a:tc>
                  <a:txBody>
                    <a:bodyPr/>
                    <a:lstStyle/>
                    <a:p>
                      <a:pPr algn="ctr"/>
                      <a:r>
                        <a:rPr lang="en-GB" sz="1400" dirty="0" smtClean="0"/>
                        <a:t>4</a:t>
                      </a:r>
                      <a:endParaRPr lang="en-GB" sz="1400" dirty="0"/>
                    </a:p>
                  </a:txBody>
                  <a:tcPr/>
                </a:tc>
              </a:tr>
              <a:tr h="227949">
                <a:tc>
                  <a:txBody>
                    <a:bodyPr/>
                    <a:lstStyle/>
                    <a:p>
                      <a:r>
                        <a:rPr lang="en-GB" sz="1400" dirty="0" smtClean="0"/>
                        <a:t>Other</a:t>
                      </a:r>
                      <a:endParaRPr lang="en-GB" sz="1400" dirty="0"/>
                    </a:p>
                  </a:txBody>
                  <a:tcPr/>
                </a:tc>
                <a:tc>
                  <a:txBody>
                    <a:bodyPr/>
                    <a:lstStyle/>
                    <a:p>
                      <a:pPr algn="ctr"/>
                      <a:r>
                        <a:rPr lang="en-GB" sz="1400" dirty="0" smtClean="0"/>
                        <a:t>0</a:t>
                      </a:r>
                      <a:endParaRPr lang="en-GB" sz="1400" dirty="0"/>
                    </a:p>
                  </a:txBody>
                  <a:tcPr/>
                </a:tc>
              </a:tr>
            </a:tbl>
          </a:graphicData>
        </a:graphic>
      </p:graphicFrame>
      <p:sp>
        <p:nvSpPr>
          <p:cNvPr id="14" name="Title 1"/>
          <p:cNvSpPr txBox="1">
            <a:spLocks/>
          </p:cNvSpPr>
          <p:nvPr/>
        </p:nvSpPr>
        <p:spPr>
          <a:xfrm>
            <a:off x="4876800" y="12192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Type of medicine and location</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5" name="Title 1"/>
          <p:cNvSpPr txBox="1">
            <a:spLocks/>
          </p:cNvSpPr>
          <p:nvPr/>
        </p:nvSpPr>
        <p:spPr>
          <a:xfrm>
            <a:off x="533400" y="15240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Migrants</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8" name="TextBox 7"/>
          <p:cNvSpPr txBox="1"/>
          <p:nvPr/>
        </p:nvSpPr>
        <p:spPr>
          <a:xfrm>
            <a:off x="5863876" y="6400800"/>
            <a:ext cx="2137124" cy="261610"/>
          </a:xfrm>
          <a:prstGeom prst="rect">
            <a:avLst/>
          </a:prstGeom>
          <a:noFill/>
        </p:spPr>
        <p:txBody>
          <a:bodyPr wrap="none" rtlCol="0">
            <a:spAutoFit/>
          </a:bodyPr>
          <a:lstStyle/>
          <a:p>
            <a:r>
              <a:rPr lang="en-GB" sz="1100" i="1" dirty="0" smtClean="0"/>
              <a:t>Base: Those who bought medicine</a:t>
            </a:r>
            <a:endParaRPr lang="en-GB" sz="1100" i="1" dirty="0"/>
          </a:p>
        </p:txBody>
      </p:sp>
      <p:sp>
        <p:nvSpPr>
          <p:cNvPr id="9" name="TextBox 8"/>
          <p:cNvSpPr txBox="1"/>
          <p:nvPr/>
        </p:nvSpPr>
        <p:spPr>
          <a:xfrm>
            <a:off x="685800" y="6400800"/>
            <a:ext cx="2375971" cy="261610"/>
          </a:xfrm>
          <a:prstGeom prst="rect">
            <a:avLst/>
          </a:prstGeom>
          <a:noFill/>
        </p:spPr>
        <p:txBody>
          <a:bodyPr wrap="none" rtlCol="0">
            <a:spAutoFit/>
          </a:bodyPr>
          <a:lstStyle/>
          <a:p>
            <a:r>
              <a:rPr lang="en-GB" sz="1100" i="1" dirty="0" smtClean="0"/>
              <a:t>Base: All Migrant respondents (n=400)</a:t>
            </a:r>
            <a:endParaRPr lang="en-GB" sz="1100" i="1" dirty="0"/>
          </a:p>
        </p:txBody>
      </p:sp>
      <p:sp>
        <p:nvSpPr>
          <p:cNvPr id="10" name="Right Arrow 9"/>
          <p:cNvSpPr/>
          <p:nvPr/>
        </p:nvSpPr>
        <p:spPr>
          <a:xfrm>
            <a:off x="4343400" y="3200400"/>
            <a:ext cx="685800" cy="381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685800" y="49530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If the hospital or clinic prescribe medicine, both Thais and migrants will take it as prescribed but some Thais may stop takin</a:t>
            </a:r>
            <a:r>
              <a:rPr lang="en-US" sz="1400" dirty="0" smtClean="0"/>
              <a:t>g the medicine should the symptoms disappear. Both groups will go back for check up but some Thais may only do it if they are told. This indicates that treatment is likely to be followed through for most patients who are admitted for ILIs.</a:t>
            </a:r>
            <a:endParaRPr lang="en-US" sz="1400" b="0" dirty="0">
              <a:solidFill>
                <a:schemeClr val="tx1"/>
              </a:solidFill>
            </a:endParaRPr>
          </a:p>
        </p:txBody>
      </p:sp>
      <p:sp>
        <p:nvSpPr>
          <p:cNvPr id="12" name="Title 1"/>
          <p:cNvSpPr txBox="1">
            <a:spLocks/>
          </p:cNvSpPr>
          <p:nvPr/>
        </p:nvSpPr>
        <p:spPr>
          <a:xfrm>
            <a:off x="457200" y="228600"/>
            <a:ext cx="8229600" cy="9144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Health Seeking Behaviour After Treatment</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r>
              <a:rPr kumimoji="0" lang="en-GB" sz="2700" b="0"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At hospital</a:t>
            </a:r>
            <a:r>
              <a:rPr kumimoji="0" lang="en-GB" sz="2700" b="0" i="0" u="none" strike="noStrike" kern="1200" cap="none" spc="0" normalizeH="0" noProof="0" dirty="0" smtClean="0">
                <a:ln>
                  <a:noFill/>
                </a:ln>
                <a:solidFill>
                  <a:srgbClr val="C00000"/>
                </a:solidFill>
                <a:effectLst/>
                <a:uLnTx/>
                <a:uFillTx/>
                <a:latin typeface="Nyala" pitchFamily="2" charset="0"/>
                <a:ea typeface="Tahoma" pitchFamily="34" charset="0"/>
                <a:cs typeface="Tahoma" pitchFamily="34" charset="0"/>
              </a:rPr>
              <a:t> or clinic</a:t>
            </a: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graphicFrame>
        <p:nvGraphicFramePr>
          <p:cNvPr id="13" name="Content Placeholder 4"/>
          <p:cNvGraphicFramePr>
            <a:graphicFrameLocks/>
          </p:cNvGraphicFramePr>
          <p:nvPr/>
        </p:nvGraphicFramePr>
        <p:xfrm>
          <a:off x="228600" y="1524000"/>
          <a:ext cx="7467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6248400"/>
            <a:ext cx="3659976" cy="430887"/>
          </a:xfrm>
          <a:prstGeom prst="rect">
            <a:avLst/>
          </a:prstGeom>
          <a:noFill/>
        </p:spPr>
        <p:txBody>
          <a:bodyPr wrap="none" rtlCol="0">
            <a:spAutoFit/>
          </a:bodyPr>
          <a:lstStyle/>
          <a:p>
            <a:r>
              <a:rPr lang="en-GB" sz="1100" i="1" dirty="0" smtClean="0"/>
              <a:t>Base: Those who would seek treatment at a hospital or clinic </a:t>
            </a:r>
          </a:p>
          <a:p>
            <a:r>
              <a:rPr lang="en-GB" sz="1100" i="1" dirty="0" smtClean="0"/>
              <a:t>(Thai n=391 , Migrants n=386)</a:t>
            </a:r>
            <a:endParaRPr lang="en-GB" sz="1100" i="1"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descr="P108004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457200" y="44196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4267201"/>
            <a:ext cx="7772400" cy="993775"/>
          </a:xfrm>
        </p:spPr>
        <p:txBody>
          <a:bodyPr>
            <a:normAutofit/>
          </a:bodyPr>
          <a:lstStyle/>
          <a:p>
            <a:r>
              <a:rPr lang="en-GB" dirty="0" smtClean="0"/>
              <a:t>Health Seeking Behaviour - Children 0-5 years</a:t>
            </a:r>
            <a:endParaRPr lang="en-GB" dirty="0"/>
          </a:p>
        </p:txBody>
      </p:sp>
      <p:sp>
        <p:nvSpPr>
          <p:cNvPr id="3" name="Text Placeholder 2"/>
          <p:cNvSpPr>
            <a:spLocks noGrp="1"/>
          </p:cNvSpPr>
          <p:nvPr>
            <p:ph type="body" idx="1"/>
          </p:nvPr>
        </p:nvSpPr>
        <p:spPr>
          <a:xfrm>
            <a:off x="723900" y="5281613"/>
            <a:ext cx="7772400" cy="966787"/>
          </a:xfrm>
        </p:spPr>
        <p:txBody>
          <a:bodyPr/>
          <a:lstStyle/>
          <a:p>
            <a:r>
              <a:rPr lang="en-GB" dirty="0" smtClean="0"/>
              <a:t>What Thais and Migrants believe they will do if their child becomes ill</a:t>
            </a:r>
            <a:endParaRPr lang="en-GB"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a:bodyPr>
          <a:lstStyle/>
          <a:p>
            <a:r>
              <a:rPr lang="en-GB" dirty="0" smtClean="0"/>
              <a:t>Have Children under 5 years</a:t>
            </a:r>
            <a:endParaRPr lang="en-GB" dirty="0"/>
          </a:p>
        </p:txBody>
      </p:sp>
      <p:sp>
        <p:nvSpPr>
          <p:cNvPr id="4" name="AutoShape 4"/>
          <p:cNvSpPr>
            <a:spLocks noChangeArrowheads="1"/>
          </p:cNvSpPr>
          <p:nvPr/>
        </p:nvSpPr>
        <p:spPr bwMode="auto">
          <a:xfrm>
            <a:off x="685800" y="5105400"/>
            <a:ext cx="7772400" cy="9144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One in five migrant households have a child under five years. As expected, </a:t>
            </a:r>
            <a:r>
              <a:rPr lang="en-US" sz="1400" dirty="0" smtClean="0"/>
              <a:t>this proportion is less compared to the local Thai households where over a quarter have a child under 5 years. The incidence of children is smaller for unregistered migrants who are on average younger a fewer are married.</a:t>
            </a:r>
            <a:endParaRPr lang="en-US" sz="1400" b="0" dirty="0">
              <a:solidFill>
                <a:schemeClr val="tx1"/>
              </a:solidFill>
            </a:endParaRPr>
          </a:p>
        </p:txBody>
      </p:sp>
      <p:graphicFrame>
        <p:nvGraphicFramePr>
          <p:cNvPr id="5" name="Chart 4"/>
          <p:cNvGraphicFramePr/>
          <p:nvPr/>
        </p:nvGraphicFramePr>
        <p:xfrm>
          <a:off x="38100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1944876" y="167342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sp>
        <p:nvSpPr>
          <p:cNvPr id="11" name="Rectangle 52"/>
          <p:cNvSpPr>
            <a:spLocks noChangeArrowheads="1"/>
          </p:cNvSpPr>
          <p:nvPr/>
        </p:nvSpPr>
        <p:spPr bwMode="auto">
          <a:xfrm>
            <a:off x="5431812" y="167342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graphicFrame>
        <p:nvGraphicFramePr>
          <p:cNvPr id="10" name="Chart 9"/>
          <p:cNvGraphicFramePr/>
          <p:nvPr/>
        </p:nvGraphicFramePr>
        <p:xfrm>
          <a:off x="41148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9" name="Pentagon 8"/>
          <p:cNvSpPr/>
          <p:nvPr/>
        </p:nvSpPr>
        <p:spPr>
          <a:xfrm flipH="1">
            <a:off x="7288824" y="2344616"/>
            <a:ext cx="1371600" cy="457200"/>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8% for those Unregistered</a:t>
            </a:r>
            <a:endParaRPr lang="en-GB" sz="1400" dirty="0">
              <a:solidFill>
                <a:schemeClr val="tx1"/>
              </a:solidFill>
            </a:endParaRPr>
          </a:p>
        </p:txBody>
      </p:sp>
      <p:sp>
        <p:nvSpPr>
          <p:cNvPr id="13" name="TextBox 12"/>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fontScale="90000"/>
          </a:bodyPr>
          <a:lstStyle/>
          <a:p>
            <a:r>
              <a:rPr lang="en-GB" dirty="0" smtClean="0"/>
              <a:t>Would Go to Hospital or Clinic</a:t>
            </a:r>
            <a:br>
              <a:rPr lang="en-GB" dirty="0" smtClean="0"/>
            </a:br>
            <a:r>
              <a:rPr lang="en-GB" sz="2700" dirty="0" smtClean="0">
                <a:solidFill>
                  <a:srgbClr val="C00000"/>
                </a:solidFill>
              </a:rPr>
              <a:t> Symptom in Child: High fever and cold shivers</a:t>
            </a:r>
            <a:endParaRPr lang="en-GB" dirty="0">
              <a:solidFill>
                <a:srgbClr val="C00000"/>
              </a:solidFill>
            </a:endParaRPr>
          </a:p>
        </p:txBody>
      </p:sp>
      <p:sp>
        <p:nvSpPr>
          <p:cNvPr id="4" name="AutoShape 4"/>
          <p:cNvSpPr>
            <a:spLocks noChangeArrowheads="1"/>
          </p:cNvSpPr>
          <p:nvPr/>
        </p:nvSpPr>
        <p:spPr bwMode="auto">
          <a:xfrm>
            <a:off x="685800" y="5105400"/>
            <a:ext cx="7772400" cy="685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dirty="0" smtClean="0"/>
              <a:t>Health seeking behavior is stronger for children and nearly all Thais and migrants would seek care in a hospital or clinic should their child become ill. </a:t>
            </a:r>
            <a:endParaRPr lang="en-US" sz="1400" b="0" dirty="0">
              <a:solidFill>
                <a:schemeClr val="tx1"/>
              </a:solidFill>
            </a:endParaRPr>
          </a:p>
        </p:txBody>
      </p:sp>
      <p:graphicFrame>
        <p:nvGraphicFramePr>
          <p:cNvPr id="5" name="Chart 4"/>
          <p:cNvGraphicFramePr/>
          <p:nvPr/>
        </p:nvGraphicFramePr>
        <p:xfrm>
          <a:off x="83820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2402076" y="174962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sp>
        <p:nvSpPr>
          <p:cNvPr id="11" name="Rectangle 52"/>
          <p:cNvSpPr>
            <a:spLocks noChangeArrowheads="1"/>
          </p:cNvSpPr>
          <p:nvPr/>
        </p:nvSpPr>
        <p:spPr bwMode="auto">
          <a:xfrm>
            <a:off x="6041413" y="174962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sp>
        <p:nvSpPr>
          <p:cNvPr id="9" name="TextBox 8"/>
          <p:cNvSpPr txBox="1"/>
          <p:nvPr/>
        </p:nvSpPr>
        <p:spPr>
          <a:xfrm>
            <a:off x="685800" y="6248400"/>
            <a:ext cx="3505200" cy="430887"/>
          </a:xfrm>
          <a:prstGeom prst="rect">
            <a:avLst/>
          </a:prstGeom>
          <a:noFill/>
        </p:spPr>
        <p:txBody>
          <a:bodyPr wrap="square" rtlCol="0">
            <a:spAutoFit/>
          </a:bodyPr>
          <a:lstStyle/>
          <a:p>
            <a:r>
              <a:rPr lang="en-GB" sz="1100" i="1" dirty="0" smtClean="0"/>
              <a:t>Base: Those with children under 5 years </a:t>
            </a:r>
          </a:p>
          <a:p>
            <a:r>
              <a:rPr lang="en-GB" sz="1100" i="1" dirty="0" smtClean="0"/>
              <a:t>(Thai n=106 , Migrants n=77)</a:t>
            </a:r>
            <a:endParaRPr lang="en-GB" sz="1100" i="1" dirty="0"/>
          </a:p>
        </p:txBody>
      </p:sp>
      <p:graphicFrame>
        <p:nvGraphicFramePr>
          <p:cNvPr id="12" name="Chart 11"/>
          <p:cNvGraphicFramePr/>
          <p:nvPr/>
        </p:nvGraphicFramePr>
        <p:xfrm>
          <a:off x="46482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P1080101"/>
          <p:cNvPicPr>
            <a:picLocks noChangeAspect="1" noChangeArrowheads="1"/>
          </p:cNvPicPr>
          <p:nvPr/>
        </p:nvPicPr>
        <p:blipFill>
          <a:blip r:embed="rId2" cstate="print"/>
          <a:srcRect t="3230" b="4678"/>
          <a:stretch>
            <a:fillRect/>
          </a:stretch>
        </p:blipFill>
        <p:spPr bwMode="auto">
          <a:xfrm>
            <a:off x="0" y="0"/>
            <a:ext cx="9139332" cy="6858000"/>
          </a:xfrm>
          <a:prstGeom prst="rect">
            <a:avLst/>
          </a:prstGeom>
          <a:noFill/>
          <a:ln w="9525">
            <a:noFill/>
            <a:miter lim="800000"/>
            <a:headEnd/>
            <a:tailEnd/>
          </a:ln>
        </p:spPr>
      </p:pic>
      <p:sp>
        <p:nvSpPr>
          <p:cNvPr id="5" name="Rounded Rectangle 4"/>
          <p:cNvSpPr/>
          <p:nvPr/>
        </p:nvSpPr>
        <p:spPr>
          <a:xfrm>
            <a:off x="609600" y="4267199"/>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4267201"/>
            <a:ext cx="7772400" cy="993775"/>
          </a:xfrm>
        </p:spPr>
        <p:txBody>
          <a:bodyPr>
            <a:normAutofit/>
          </a:bodyPr>
          <a:lstStyle/>
          <a:p>
            <a:r>
              <a:rPr lang="en-GB" dirty="0" smtClean="0"/>
              <a:t>Media Penetration and Usage</a:t>
            </a:r>
            <a:endParaRPr lang="en-GB" dirty="0"/>
          </a:p>
        </p:txBody>
      </p:sp>
      <p:sp>
        <p:nvSpPr>
          <p:cNvPr id="3" name="Text Placeholder 2"/>
          <p:cNvSpPr>
            <a:spLocks noGrp="1"/>
          </p:cNvSpPr>
          <p:nvPr>
            <p:ph type="body" idx="1"/>
          </p:nvPr>
        </p:nvSpPr>
        <p:spPr>
          <a:xfrm>
            <a:off x="723900" y="5281613"/>
            <a:ext cx="7772400" cy="966787"/>
          </a:xfrm>
        </p:spPr>
        <p:txBody>
          <a:bodyPr/>
          <a:lstStyle/>
          <a:p>
            <a:r>
              <a:rPr lang="en-GB" dirty="0" smtClean="0"/>
              <a:t>Mainstream media and mobile phones</a:t>
            </a:r>
            <a:endParaRPr lang="en-GB"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 Risk Profile Segmentation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196721510"/>
              </p:ext>
            </p:extLst>
          </p:nvPr>
        </p:nvGraphicFramePr>
        <p:xfrm>
          <a:off x="533400" y="1137136"/>
          <a:ext cx="7848600" cy="5030796"/>
        </p:xfrm>
        <a:graphic>
          <a:graphicData uri="http://schemas.openxmlformats.org/drawingml/2006/table">
            <a:tbl>
              <a:tblPr firstRow="1" bandRow="1">
                <a:tableStyleId>{5C22544A-7EE6-4342-B048-85BDC9FD1C3A}</a:tableStyleId>
              </a:tblPr>
              <a:tblGrid>
                <a:gridCol w="2616200"/>
                <a:gridCol w="2616200"/>
                <a:gridCol w="2616200"/>
              </a:tblGrid>
              <a:tr h="429116">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Thai</a:t>
                      </a:r>
                      <a:r>
                        <a:rPr lang="en-US" sz="1200" baseline="0" dirty="0" smtClean="0">
                          <a:latin typeface="Arial" pitchFamily="34" charset="0"/>
                          <a:ea typeface="Times New Roman"/>
                          <a:cs typeface="Arial" pitchFamily="34" charset="0"/>
                        </a:rPr>
                        <a:t> Communities</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Registered Migrants</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Unregistered Migrants</a:t>
                      </a:r>
                      <a:endParaRPr lang="en-US" sz="1200" dirty="0">
                        <a:latin typeface="Arial" pitchFamily="34" charset="0"/>
                        <a:ea typeface="Times New Roman"/>
                        <a:cs typeface="Arial" pitchFamily="34" charset="0"/>
                      </a:endParaRPr>
                    </a:p>
                  </a:txBody>
                  <a:tcPr marL="68580" marR="68580" marT="0" marB="0"/>
                </a:tc>
              </a:tr>
              <a:tr h="316832">
                <a:tc>
                  <a:txBody>
                    <a:bodyPr/>
                    <a:lstStyle/>
                    <a:p>
                      <a:pPr algn="l" fontAlgn="b"/>
                      <a:r>
                        <a:rPr lang="en-US" sz="1200" b="1" i="0" u="none" strike="noStrike" dirty="0" smtClean="0">
                          <a:solidFill>
                            <a:srgbClr val="000000"/>
                          </a:solidFill>
                          <a:latin typeface="Calibri"/>
                        </a:rPr>
                        <a:t>Provide Blood Samples</a:t>
                      </a:r>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r>
              <a:tr h="31683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dirty="0" smtClean="0">
                          <a:solidFill>
                            <a:schemeClr val="tx1"/>
                          </a:solidFill>
                          <a:latin typeface="+mn-lt"/>
                        </a:rPr>
                        <a:t>90% of the Thais would be willing to provide a blood</a:t>
                      </a:r>
                      <a:r>
                        <a:rPr lang="en-US" sz="1100" b="0" baseline="0" dirty="0" smtClean="0">
                          <a:solidFill>
                            <a:schemeClr val="tx1"/>
                          </a:solidFill>
                          <a:latin typeface="+mn-lt"/>
                        </a:rPr>
                        <a:t> sample. However, s</a:t>
                      </a:r>
                      <a:r>
                        <a:rPr lang="en-US" sz="1100" b="0" dirty="0" smtClean="0">
                          <a:solidFill>
                            <a:schemeClr val="tx1"/>
                          </a:solidFill>
                          <a:latin typeface="+mn-lt"/>
                        </a:rPr>
                        <a:t>ome Thais may hesitate and woul</a:t>
                      </a:r>
                      <a:r>
                        <a:rPr lang="en-US" sz="1100" dirty="0" smtClean="0">
                          <a:latin typeface="+mn-lt"/>
                        </a:rPr>
                        <a:t>d only participate if they thought they were ill. </a:t>
                      </a:r>
                      <a:endParaRPr lang="en-US" sz="1100" b="0" dirty="0" smtClean="0">
                        <a:solidFill>
                          <a:schemeClr val="tx1"/>
                        </a:solidFill>
                        <a:latin typeface="+mn-lt"/>
                      </a:endParaRPr>
                    </a:p>
                  </a:txBody>
                  <a:tcPr marT="0" marB="0" anchor="ctr"/>
                </a:tc>
                <a:tc gridSpan="2">
                  <a:txBody>
                    <a:bodyPr/>
                    <a:lstStyle/>
                    <a:p>
                      <a:pPr algn="l" fontAlgn="b"/>
                      <a:r>
                        <a:rPr lang="en-US" sz="1100" b="0" i="0" u="none" strike="noStrike" dirty="0" smtClean="0">
                          <a:solidFill>
                            <a:srgbClr val="000000"/>
                          </a:solidFill>
                          <a:latin typeface="+mn-lt"/>
                        </a:rPr>
                        <a:t>There is nothing to suggest that migrants would not participate and</a:t>
                      </a:r>
                      <a:r>
                        <a:rPr lang="en-US" sz="1100" b="0" i="0" u="none" strike="noStrike" baseline="0" dirty="0" smtClean="0">
                          <a:solidFill>
                            <a:srgbClr val="000000"/>
                          </a:solidFill>
                          <a:latin typeface="+mn-lt"/>
                        </a:rPr>
                        <a:t> provide a blood sample.</a:t>
                      </a:r>
                      <a:endParaRPr lang="en-US" sz="1100" b="0" i="0" u="none" strike="noStrike" dirty="0">
                        <a:solidFill>
                          <a:srgbClr val="000000"/>
                        </a:solidFill>
                        <a:latin typeface="+mn-lt"/>
                      </a:endParaRPr>
                    </a:p>
                  </a:txBody>
                  <a:tcPr marT="0" marB="0"/>
                </a:tc>
                <a:tc hMerge="1">
                  <a:txBody>
                    <a:bodyPr/>
                    <a:lstStyle/>
                    <a:p>
                      <a:pPr algn="l" fontAlgn="b"/>
                      <a:endParaRPr lang="en-US" sz="1200" b="1" i="0" u="none" strike="noStrike" dirty="0">
                        <a:solidFill>
                          <a:srgbClr val="000000"/>
                        </a:solidFill>
                        <a:latin typeface="Calibri"/>
                      </a:endParaRPr>
                    </a:p>
                  </a:txBody>
                  <a:tcPr marT="0" marB="0" anchor="ctr"/>
                </a:tc>
              </a:tr>
              <a:tr h="316832">
                <a:tc>
                  <a:txBody>
                    <a:bodyPr/>
                    <a:lstStyle/>
                    <a:p>
                      <a:pPr algn="l" fontAlgn="b"/>
                      <a:r>
                        <a:rPr lang="en-US" sz="1200" b="1" i="0" u="none" strike="noStrike" dirty="0" smtClean="0">
                          <a:solidFill>
                            <a:srgbClr val="000000"/>
                          </a:solidFill>
                          <a:latin typeface="Calibri"/>
                        </a:rPr>
                        <a:t>Seeking appropriate care</a:t>
                      </a:r>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r>
              <a:tr h="316832">
                <a:tc>
                  <a:txBody>
                    <a:bodyPr/>
                    <a:lstStyle/>
                    <a:p>
                      <a:pPr algn="l" fontAlgn="b"/>
                      <a:r>
                        <a:rPr lang="en-US" sz="1100" b="0" i="0" u="none" strike="noStrike" dirty="0" smtClean="0">
                          <a:solidFill>
                            <a:srgbClr val="000000"/>
                          </a:solidFill>
                          <a:latin typeface="Calibri"/>
                        </a:rPr>
                        <a:t>If a Thai person  came down with high fever</a:t>
                      </a:r>
                      <a:r>
                        <a:rPr lang="en-US" sz="1100" b="0" i="0" u="none" strike="noStrike" baseline="0" dirty="0" smtClean="0">
                          <a:solidFill>
                            <a:srgbClr val="000000"/>
                          </a:solidFill>
                          <a:latin typeface="Calibri"/>
                        </a:rPr>
                        <a:t> and cold shivers, they would seek advice from a doctor and go to a hospital or clinic for care.</a:t>
                      </a:r>
                      <a:endParaRPr lang="en-US" sz="1100" b="0" i="0" u="none" strike="noStrike" dirty="0">
                        <a:solidFill>
                          <a:srgbClr val="000000"/>
                        </a:solidFill>
                        <a:latin typeface="Calibri"/>
                      </a:endParaRPr>
                    </a:p>
                  </a:txBody>
                  <a:tcPr marT="0" marB="0"/>
                </a:tc>
                <a:tc gridSpan="2">
                  <a:txBody>
                    <a:bodyPr/>
                    <a:lstStyle/>
                    <a:p>
                      <a:pPr algn="l" fontAlgn="b"/>
                      <a:r>
                        <a:rPr lang="en-US" sz="1100" b="0" i="0" u="none" strike="noStrike" dirty="0" smtClean="0">
                          <a:solidFill>
                            <a:srgbClr val="000000"/>
                          </a:solidFill>
                          <a:latin typeface="Calibri"/>
                        </a:rPr>
                        <a:t>Migrants would also seek advice from a doctor and would hope to go to a hospital or clinic.  However, there are potential</a:t>
                      </a:r>
                      <a:r>
                        <a:rPr lang="en-US" sz="1100" b="0" i="0" u="none" strike="noStrike" baseline="0" dirty="0" smtClean="0">
                          <a:solidFill>
                            <a:srgbClr val="000000"/>
                          </a:solidFill>
                          <a:latin typeface="Calibri"/>
                        </a:rPr>
                        <a:t> barriers such as</a:t>
                      </a:r>
                      <a:r>
                        <a:rPr lang="en-US" sz="1100" b="0" i="0" u="none" strike="noStrike" dirty="0" smtClean="0">
                          <a:solidFill>
                            <a:srgbClr val="000000"/>
                          </a:solidFill>
                          <a:latin typeface="Calibri"/>
                        </a:rPr>
                        <a:t> their lower</a:t>
                      </a:r>
                      <a:r>
                        <a:rPr lang="en-US" sz="1100" b="0" i="0" u="none" strike="noStrike" baseline="0" dirty="0" smtClean="0">
                          <a:solidFill>
                            <a:srgbClr val="000000"/>
                          </a:solidFill>
                          <a:latin typeface="Calibri"/>
                        </a:rPr>
                        <a:t> socioeconomic status, status as migrants and distance to nearest clinic or hospital. However, it seems that language is not a major barrier as most of them can speak some Thai and some speak English.</a:t>
                      </a:r>
                      <a:endParaRPr lang="en-US" sz="1100" b="0" i="0" u="none" strike="noStrike" dirty="0">
                        <a:solidFill>
                          <a:srgbClr val="000000"/>
                        </a:solidFill>
                        <a:latin typeface="Calibri"/>
                      </a:endParaRPr>
                    </a:p>
                  </a:txBody>
                  <a:tcPr marT="0" marB="0"/>
                </a:tc>
                <a:tc hMerge="1">
                  <a:txBody>
                    <a:bodyPr/>
                    <a:lstStyle/>
                    <a:p>
                      <a:pPr algn="l" fontAlgn="b"/>
                      <a:endParaRPr lang="en-US" sz="1100" b="0" i="0" u="none" strike="noStrike" dirty="0">
                        <a:solidFill>
                          <a:srgbClr val="000000"/>
                        </a:solidFill>
                        <a:latin typeface="Calibri"/>
                      </a:endParaRPr>
                    </a:p>
                  </a:txBody>
                  <a:tcPr marT="0" marB="0"/>
                </a:tc>
              </a:tr>
              <a:tr h="316832">
                <a:tc>
                  <a:txBody>
                    <a:bodyPr/>
                    <a:lstStyle/>
                    <a:p>
                      <a:pPr algn="l" fontAlgn="b"/>
                      <a:r>
                        <a:rPr lang="en-US" sz="1200" b="1" i="0" u="none" strike="noStrike" dirty="0" smtClean="0">
                          <a:solidFill>
                            <a:srgbClr val="000000"/>
                          </a:solidFill>
                          <a:latin typeface="Calibri"/>
                        </a:rPr>
                        <a:t>Protecting children</a:t>
                      </a:r>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r>
              <a:tr h="316832">
                <a:tc>
                  <a:txBody>
                    <a:bodyPr/>
                    <a:lstStyle/>
                    <a:p>
                      <a:pPr algn="l" fontAlgn="b"/>
                      <a:r>
                        <a:rPr lang="en-US" sz="1100" b="0" i="0" u="none" strike="noStrike" dirty="0" smtClean="0">
                          <a:solidFill>
                            <a:srgbClr val="000000"/>
                          </a:solidFill>
                          <a:latin typeface="Calibri"/>
                        </a:rPr>
                        <a:t>These is little doubt that Thais would</a:t>
                      </a:r>
                      <a:r>
                        <a:rPr lang="en-US" sz="1100" b="0" i="0" u="none" strike="noStrike" baseline="0" dirty="0" smtClean="0">
                          <a:solidFill>
                            <a:srgbClr val="000000"/>
                          </a:solidFill>
                          <a:latin typeface="Calibri"/>
                        </a:rPr>
                        <a:t> take their child to a clinic or hospital.</a:t>
                      </a:r>
                      <a:endParaRPr lang="en-US" sz="1100" b="0" i="0" u="none" strike="noStrike" dirty="0">
                        <a:solidFill>
                          <a:srgbClr val="000000"/>
                        </a:solidFill>
                        <a:latin typeface="Calibri"/>
                      </a:endParaRPr>
                    </a:p>
                  </a:txBody>
                  <a:tcPr marT="0" marB="0"/>
                </a:tc>
                <a:tc>
                  <a:txBody>
                    <a:bodyPr/>
                    <a:lstStyle/>
                    <a:p>
                      <a:pPr algn="l" fontAlgn="b"/>
                      <a:r>
                        <a:rPr lang="en-US" sz="1100" b="0" i="0" u="none" strike="noStrike" dirty="0" smtClean="0">
                          <a:solidFill>
                            <a:srgbClr val="000000"/>
                          </a:solidFill>
                          <a:latin typeface="Calibri"/>
                        </a:rPr>
                        <a:t>Whilst there is a stronger</a:t>
                      </a:r>
                      <a:r>
                        <a:rPr lang="en-US" sz="1100" b="0" i="0" u="none" strike="noStrike" baseline="0" dirty="0" smtClean="0">
                          <a:solidFill>
                            <a:srgbClr val="000000"/>
                          </a:solidFill>
                          <a:latin typeface="Calibri"/>
                        </a:rPr>
                        <a:t> intention to protect a child, the potential barriers would still apply here.</a:t>
                      </a:r>
                      <a:endParaRPr lang="en-US" sz="1100" b="0" i="0" u="none" strike="noStrike" dirty="0">
                        <a:solidFill>
                          <a:srgbClr val="000000"/>
                        </a:solidFill>
                        <a:latin typeface="Calibri"/>
                      </a:endParaRPr>
                    </a:p>
                  </a:txBody>
                  <a:tcPr marT="0" marB="0"/>
                </a:tc>
                <a:tc>
                  <a:txBody>
                    <a:bodyPr/>
                    <a:lstStyle/>
                    <a:p>
                      <a:pPr algn="l" fontAlgn="b"/>
                      <a:r>
                        <a:rPr lang="en-US" sz="1100" b="0" i="0" u="none" strike="noStrike" dirty="0" smtClean="0">
                          <a:solidFill>
                            <a:srgbClr val="000000"/>
                          </a:solidFill>
                          <a:latin typeface="Calibri"/>
                        </a:rPr>
                        <a:t>Unregistered migrants</a:t>
                      </a:r>
                      <a:r>
                        <a:rPr lang="en-US" sz="1100" b="0" i="0" u="none" strike="noStrike" baseline="0" dirty="0" smtClean="0">
                          <a:solidFill>
                            <a:srgbClr val="000000"/>
                          </a:solidFill>
                          <a:latin typeface="Calibri"/>
                        </a:rPr>
                        <a:t> are less at risk in this area since only 8% have children under 5 years.</a:t>
                      </a:r>
                      <a:endParaRPr lang="en-US" sz="1100" b="0" i="0" u="none" strike="noStrike" dirty="0">
                        <a:solidFill>
                          <a:srgbClr val="000000"/>
                        </a:solidFill>
                        <a:latin typeface="Calibri"/>
                      </a:endParaRPr>
                    </a:p>
                  </a:txBody>
                  <a:tcPr marT="0" marB="0"/>
                </a:tc>
              </a:tr>
              <a:tr h="316832">
                <a:tc>
                  <a:txBody>
                    <a:bodyPr/>
                    <a:lstStyle/>
                    <a:p>
                      <a:pPr algn="l" fontAlgn="b"/>
                      <a:r>
                        <a:rPr lang="en-US" sz="1200" b="1" i="0" u="none" strike="noStrike" dirty="0" smtClean="0">
                          <a:solidFill>
                            <a:srgbClr val="000000"/>
                          </a:solidFill>
                          <a:latin typeface="Calibri"/>
                        </a:rPr>
                        <a:t>Medicine</a:t>
                      </a:r>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r>
              <a:tr h="316832">
                <a:tc>
                  <a:txBody>
                    <a:bodyPr/>
                    <a:lstStyle/>
                    <a:p>
                      <a:pPr algn="l" fontAlgn="b"/>
                      <a:r>
                        <a:rPr lang="en-US" sz="1100" b="0" i="0" u="none" strike="noStrike" dirty="0" smtClean="0">
                          <a:solidFill>
                            <a:srgbClr val="000000"/>
                          </a:solidFill>
                          <a:latin typeface="Calibri"/>
                        </a:rPr>
                        <a:t>Past behavior</a:t>
                      </a:r>
                      <a:r>
                        <a:rPr lang="en-US" sz="1100" b="0" i="0" u="none" strike="noStrike" baseline="0" dirty="0" smtClean="0">
                          <a:solidFill>
                            <a:srgbClr val="000000"/>
                          </a:solidFill>
                          <a:latin typeface="Calibri"/>
                        </a:rPr>
                        <a:t> indicates that Thais will purchase medicine and many will buy it in the pharmacy.</a:t>
                      </a:r>
                      <a:endParaRPr lang="en-US" sz="1100" b="0" i="0" u="none" strike="noStrike" dirty="0">
                        <a:solidFill>
                          <a:srgbClr val="000000"/>
                        </a:solidFill>
                        <a:latin typeface="Calibri"/>
                      </a:endParaRPr>
                    </a:p>
                  </a:txBody>
                  <a:tcPr marT="0" marB="0"/>
                </a:tc>
                <a:tc gridSpan="2">
                  <a:txBody>
                    <a:bodyPr/>
                    <a:lstStyle/>
                    <a:p>
                      <a:pPr algn="l" fontAlgn="b"/>
                      <a:r>
                        <a:rPr lang="en-US" sz="1100" b="0" i="0" u="none" strike="noStrike" dirty="0" smtClean="0">
                          <a:solidFill>
                            <a:srgbClr val="000000"/>
                          </a:solidFill>
                          <a:latin typeface="Calibri"/>
                        </a:rPr>
                        <a:t>Fewer migrants have bought medicine in the past and may indicate that they wait to see if symptoms go away.</a:t>
                      </a:r>
                      <a:endParaRPr lang="en-US" sz="1100" b="0" i="0" u="none" strike="noStrike" dirty="0">
                        <a:solidFill>
                          <a:srgbClr val="000000"/>
                        </a:solidFill>
                        <a:latin typeface="Calibri"/>
                      </a:endParaRPr>
                    </a:p>
                  </a:txBody>
                  <a:tcPr marT="0" marB="0"/>
                </a:tc>
                <a:tc hMerge="1">
                  <a:txBody>
                    <a:bodyPr/>
                    <a:lstStyle/>
                    <a:p>
                      <a:pPr algn="l" fontAlgn="b"/>
                      <a:endParaRPr lang="en-US" sz="1100" b="0" i="0" u="none" strike="noStrike" dirty="0">
                        <a:solidFill>
                          <a:srgbClr val="000000"/>
                        </a:solidFill>
                        <a:latin typeface="Calibri"/>
                      </a:endParaRPr>
                    </a:p>
                  </a:txBody>
                  <a:tcPr marT="0" marB="0"/>
                </a:tc>
              </a:tr>
              <a:tr h="316832">
                <a:tc>
                  <a:txBody>
                    <a:bodyPr/>
                    <a:lstStyle/>
                    <a:p>
                      <a:pPr algn="l" fontAlgn="b"/>
                      <a:r>
                        <a:rPr lang="en-US" sz="1200" b="1" i="0" u="none" strike="noStrike" dirty="0" smtClean="0">
                          <a:solidFill>
                            <a:srgbClr val="000000"/>
                          </a:solidFill>
                          <a:latin typeface="Calibri"/>
                        </a:rPr>
                        <a:t>Treatment follow up</a:t>
                      </a:r>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r>
              <a:tr h="316832">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dirty="0" smtClean="0">
                          <a:solidFill>
                            <a:schemeClr val="tx1"/>
                          </a:solidFill>
                        </a:rPr>
                        <a:t>If the hospital or clinic prescribe medicine, both Thais and migrants will take it as prescribed but some Thais may stop takin</a:t>
                      </a:r>
                      <a:r>
                        <a:rPr lang="en-US" sz="1100" dirty="0" smtClean="0"/>
                        <a:t>g the medicine should the symptoms disappear. Both groups will go back for check up but some Thais may only do it if they are told. This indicates that treatment is likely to be followed through should a Thai person or migrant be admitted for an ILI.</a:t>
                      </a:r>
                      <a:endParaRPr lang="en-US" sz="1100" b="0" dirty="0" smtClean="0">
                        <a:solidFill>
                          <a:schemeClr val="tx1"/>
                        </a:solidFill>
                      </a:endParaRPr>
                    </a:p>
                  </a:txBody>
                  <a:tcPr marT="0" marB="0"/>
                </a:tc>
                <a:tc hMerge="1">
                  <a:txBody>
                    <a:bodyPr/>
                    <a:lstStyle/>
                    <a:p>
                      <a:pPr algn="l" fontAlgn="b"/>
                      <a:endParaRPr lang="en-US" sz="1200" b="1" i="0" u="none" strike="noStrike" dirty="0">
                        <a:solidFill>
                          <a:srgbClr val="000000"/>
                        </a:solidFill>
                        <a:latin typeface="Calibri"/>
                      </a:endParaRPr>
                    </a:p>
                  </a:txBody>
                  <a:tcPr marT="0" marB="0" anchor="ctr"/>
                </a:tc>
                <a:tc hMerge="1">
                  <a:txBody>
                    <a:bodyPr/>
                    <a:lstStyle/>
                    <a:p>
                      <a:pPr algn="l" fontAlgn="b"/>
                      <a:endParaRPr lang="en-US" sz="1200" b="1" i="0" u="none" strike="noStrike" dirty="0">
                        <a:solidFill>
                          <a:srgbClr val="000000"/>
                        </a:solidFill>
                        <a:latin typeface="Calibri"/>
                      </a:endParaRPr>
                    </a:p>
                  </a:txBody>
                  <a:tcPr marT="0" marB="0" anchor="ctr"/>
                </a:tc>
              </a:tr>
            </a:tbl>
          </a:graphicData>
        </a:graphic>
      </p:graphicFrame>
    </p:spTree>
    <p:extLst>
      <p:ext uri="{BB962C8B-B14F-4D97-AF65-F5344CB8AC3E}">
        <p14:creationId xmlns:p14="http://schemas.microsoft.com/office/powerpoint/2010/main" val="60725356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Media Penetration &amp; Consumption</a:t>
            </a:r>
            <a:endParaRPr lang="en-GB" sz="2700" dirty="0">
              <a:solidFill>
                <a:srgbClr val="C00000"/>
              </a:solidFill>
            </a:endParaRPr>
          </a:p>
        </p:txBody>
      </p:sp>
      <p:sp>
        <p:nvSpPr>
          <p:cNvPr id="7" name="AutoShape 21"/>
          <p:cNvSpPr>
            <a:spLocks noChangeArrowheads="1"/>
          </p:cNvSpPr>
          <p:nvPr/>
        </p:nvSpPr>
        <p:spPr bwMode="auto">
          <a:xfrm>
            <a:off x="685800" y="5181599"/>
            <a:ext cx="7772400" cy="1066801"/>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There is a distinct difference between migrants and Thais when it comes to media penetration and consumption. One in three migrants, or one in two for unregistered migrants, don’t have access to any media. The only way to communicate to these migrants would be through HCW, word of mouth or through their employer.</a:t>
            </a:r>
            <a:endParaRPr lang="en-US" sz="1400" dirty="0"/>
          </a:p>
        </p:txBody>
      </p:sp>
      <p:graphicFrame>
        <p:nvGraphicFramePr>
          <p:cNvPr id="15" name="Content Placeholder 4"/>
          <p:cNvGraphicFramePr>
            <a:graphicFrameLocks noGrp="1"/>
          </p:cNvGraphicFramePr>
          <p:nvPr>
            <p:ph sz="half" idx="1"/>
          </p:nvPr>
        </p:nvGraphicFramePr>
        <p:xfrm>
          <a:off x="76200" y="1676400"/>
          <a:ext cx="40386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4"/>
          <p:cNvGraphicFramePr>
            <a:graphicFrameLocks noGrp="1"/>
          </p:cNvGraphicFramePr>
          <p:nvPr>
            <p:ph sz="half" idx="1"/>
          </p:nvPr>
        </p:nvGraphicFramePr>
        <p:xfrm>
          <a:off x="4114800" y="1676400"/>
          <a:ext cx="4038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083907" y="1066800"/>
            <a:ext cx="2084225" cy="369332"/>
          </a:xfrm>
          <a:prstGeom prst="rect">
            <a:avLst/>
          </a:prstGeom>
          <a:noFill/>
        </p:spPr>
        <p:txBody>
          <a:bodyPr wrap="none" rtlCol="0">
            <a:spAutoFit/>
          </a:bodyPr>
          <a:lstStyle/>
          <a:p>
            <a:r>
              <a:rPr lang="en-GB" b="1" u="sng" dirty="0" smtClean="0"/>
              <a:t>Media in household</a:t>
            </a:r>
            <a:endParaRPr lang="en-GB" b="1" u="sng" dirty="0"/>
          </a:p>
        </p:txBody>
      </p:sp>
      <p:sp>
        <p:nvSpPr>
          <p:cNvPr id="10" name="TextBox 9"/>
          <p:cNvSpPr txBox="1"/>
          <p:nvPr/>
        </p:nvSpPr>
        <p:spPr>
          <a:xfrm>
            <a:off x="5585271" y="1066800"/>
            <a:ext cx="3177729" cy="369332"/>
          </a:xfrm>
          <a:prstGeom prst="rect">
            <a:avLst/>
          </a:prstGeom>
          <a:noFill/>
        </p:spPr>
        <p:txBody>
          <a:bodyPr wrap="none" rtlCol="0">
            <a:spAutoFit/>
          </a:bodyPr>
          <a:lstStyle/>
          <a:p>
            <a:r>
              <a:rPr lang="en-GB" b="1" u="sng" dirty="0" smtClean="0"/>
              <a:t>Media consumed in past 7 days</a:t>
            </a:r>
            <a:endParaRPr lang="en-GB" b="1" u="sng" dirty="0"/>
          </a:p>
        </p:txBody>
      </p:sp>
      <p:sp>
        <p:nvSpPr>
          <p:cNvPr id="12" name="Pentagon 11"/>
          <p:cNvSpPr/>
          <p:nvPr/>
        </p:nvSpPr>
        <p:spPr>
          <a:xfrm flipH="1">
            <a:off x="2875088" y="3631224"/>
            <a:ext cx="1620712" cy="4572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Registered 31%</a:t>
            </a:r>
          </a:p>
          <a:p>
            <a:pPr algn="ctr"/>
            <a:r>
              <a:rPr lang="en-GB" sz="1400" dirty="0" smtClean="0"/>
              <a:t>Unregistered 49%</a:t>
            </a:r>
            <a:endParaRPr lang="en-GB" sz="1400" dirty="0"/>
          </a:p>
        </p:txBody>
      </p:sp>
      <p:sp>
        <p:nvSpPr>
          <p:cNvPr id="14" name="TextBox 13"/>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
        <p:nvSpPr>
          <p:cNvPr id="11" name="Pentagon 10"/>
          <p:cNvSpPr/>
          <p:nvPr/>
        </p:nvSpPr>
        <p:spPr>
          <a:xfrm flipH="1">
            <a:off x="6913688" y="3631224"/>
            <a:ext cx="1620712" cy="4572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Registered 34%</a:t>
            </a:r>
          </a:p>
          <a:p>
            <a:pPr algn="ctr"/>
            <a:r>
              <a:rPr lang="en-GB" sz="1400" dirty="0" smtClean="0"/>
              <a:t>Unregistered 50%</a:t>
            </a:r>
            <a:endParaRPr lang="en-GB" sz="1400" dirty="0"/>
          </a:p>
        </p:txBody>
      </p:sp>
      <p:sp>
        <p:nvSpPr>
          <p:cNvPr id="16" name="Pentagon 15"/>
          <p:cNvSpPr/>
          <p:nvPr/>
        </p:nvSpPr>
        <p:spPr>
          <a:xfrm flipH="1">
            <a:off x="7294688" y="1524000"/>
            <a:ext cx="1620712" cy="4572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Registered 65%</a:t>
            </a:r>
          </a:p>
          <a:p>
            <a:pPr algn="ctr"/>
            <a:r>
              <a:rPr lang="en-GB" sz="1400" dirty="0" smtClean="0"/>
              <a:t>Unregistered 50%</a:t>
            </a:r>
            <a:endParaRPr lang="en-GB" sz="14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Media Consumption</a:t>
            </a:r>
            <a:endParaRPr lang="en-GB" dirty="0">
              <a:solidFill>
                <a:srgbClr val="C00000"/>
              </a:solidFill>
            </a:endParaRPr>
          </a:p>
        </p:txBody>
      </p:sp>
      <p:sp>
        <p:nvSpPr>
          <p:cNvPr id="11" name="AutoShape 5"/>
          <p:cNvSpPr>
            <a:spLocks noChangeArrowheads="1"/>
          </p:cNvSpPr>
          <p:nvPr/>
        </p:nvSpPr>
        <p:spPr bwMode="auto">
          <a:xfrm>
            <a:off x="685800" y="5029200"/>
            <a:ext cx="7773988" cy="990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Television, as expected, is watched at night between 6 and 9 pm. Radio on the other hand </a:t>
            </a:r>
            <a:r>
              <a:rPr lang="en-US" sz="1400" dirty="0" smtClean="0"/>
              <a:t>can be listened to throughout the day and some listen to the radio through their mobile phone. The general media consumption pattern for Thais and migrants is quite similar.</a:t>
            </a:r>
            <a:endParaRPr lang="en-US" sz="1400" b="0" dirty="0">
              <a:solidFill>
                <a:schemeClr val="tx1"/>
              </a:solidFill>
            </a:endParaRPr>
          </a:p>
        </p:txBody>
      </p:sp>
      <p:graphicFrame>
        <p:nvGraphicFramePr>
          <p:cNvPr id="7" name="Chart 6"/>
          <p:cNvGraphicFramePr/>
          <p:nvPr/>
        </p:nvGraphicFramePr>
        <p:xfrm>
          <a:off x="228600" y="1676400"/>
          <a:ext cx="3962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913886" y="1383268"/>
            <a:ext cx="1235210" cy="400110"/>
          </a:xfrm>
          <a:prstGeom prst="rect">
            <a:avLst/>
          </a:prstGeom>
          <a:noFill/>
        </p:spPr>
        <p:txBody>
          <a:bodyPr wrap="none" rtlCol="0">
            <a:spAutoFit/>
          </a:bodyPr>
          <a:lstStyle/>
          <a:p>
            <a:r>
              <a:rPr lang="en-GB" sz="2000" b="1" u="sng" dirty="0" smtClean="0"/>
              <a:t>Television</a:t>
            </a:r>
            <a:endParaRPr lang="en-GB" sz="2000" b="1" u="sng" dirty="0"/>
          </a:p>
        </p:txBody>
      </p:sp>
      <p:sp>
        <p:nvSpPr>
          <p:cNvPr id="9" name="TextBox 8"/>
          <p:cNvSpPr txBox="1"/>
          <p:nvPr/>
        </p:nvSpPr>
        <p:spPr>
          <a:xfrm>
            <a:off x="6355310" y="1383268"/>
            <a:ext cx="793807" cy="400110"/>
          </a:xfrm>
          <a:prstGeom prst="rect">
            <a:avLst/>
          </a:prstGeom>
          <a:noFill/>
        </p:spPr>
        <p:txBody>
          <a:bodyPr wrap="none" rtlCol="0">
            <a:spAutoFit/>
          </a:bodyPr>
          <a:lstStyle/>
          <a:p>
            <a:r>
              <a:rPr lang="en-GB" sz="2000" b="1" u="sng" dirty="0" smtClean="0"/>
              <a:t>Radio</a:t>
            </a:r>
            <a:endParaRPr lang="en-GB" sz="2000" b="1" u="sng" dirty="0"/>
          </a:p>
        </p:txBody>
      </p:sp>
      <p:sp>
        <p:nvSpPr>
          <p:cNvPr id="10" name="TextBox 9"/>
          <p:cNvSpPr txBox="1"/>
          <p:nvPr/>
        </p:nvSpPr>
        <p:spPr>
          <a:xfrm>
            <a:off x="685800" y="6248400"/>
            <a:ext cx="3429000" cy="430887"/>
          </a:xfrm>
          <a:prstGeom prst="rect">
            <a:avLst/>
          </a:prstGeom>
          <a:noFill/>
        </p:spPr>
        <p:txBody>
          <a:bodyPr wrap="square" rtlCol="0">
            <a:spAutoFit/>
          </a:bodyPr>
          <a:lstStyle/>
          <a:p>
            <a:r>
              <a:rPr lang="en-GB" sz="1100" i="1" dirty="0" smtClean="0"/>
              <a:t>Base: Those consuming the media in the past 7 days (Thai n=397 / 233 , Migrants n=243 / 26)</a:t>
            </a:r>
            <a:endParaRPr lang="en-GB" sz="1100" i="1" dirty="0"/>
          </a:p>
        </p:txBody>
      </p:sp>
      <p:graphicFrame>
        <p:nvGraphicFramePr>
          <p:cNvPr id="12" name="Chart 11"/>
          <p:cNvGraphicFramePr/>
          <p:nvPr/>
        </p:nvGraphicFramePr>
        <p:xfrm>
          <a:off x="4572000" y="1676400"/>
          <a:ext cx="39624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Media Consumption </a:t>
            </a:r>
            <a:r>
              <a:rPr lang="en-GB" sz="2800" dirty="0" smtClean="0">
                <a:solidFill>
                  <a:srgbClr val="C00000"/>
                </a:solidFill>
              </a:rPr>
              <a:t/>
            </a:r>
            <a:br>
              <a:rPr lang="en-GB" sz="2800" dirty="0" smtClean="0">
                <a:solidFill>
                  <a:srgbClr val="C00000"/>
                </a:solidFill>
              </a:rPr>
            </a:br>
            <a:r>
              <a:rPr lang="en-GB" sz="2800" dirty="0" smtClean="0">
                <a:solidFill>
                  <a:srgbClr val="C00000"/>
                </a:solidFill>
              </a:rPr>
              <a:t>Thais only (migrant base too small)</a:t>
            </a:r>
            <a:endParaRPr lang="en-GB" sz="2800" dirty="0">
              <a:solidFill>
                <a:srgbClr val="C00000"/>
              </a:solidFill>
            </a:endParaRPr>
          </a:p>
        </p:txBody>
      </p:sp>
      <p:sp>
        <p:nvSpPr>
          <p:cNvPr id="11" name="AutoShape 5"/>
          <p:cNvSpPr>
            <a:spLocks noChangeArrowheads="1"/>
          </p:cNvSpPr>
          <p:nvPr/>
        </p:nvSpPr>
        <p:spPr bwMode="auto">
          <a:xfrm>
            <a:off x="685800" y="5105400"/>
            <a:ext cx="7773988" cy="9144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Newspapers and the Internet are each other’s opposite. Newspapers are mainly read in the morning or before lunch whilst most people access the internet at night after 6pm. Migrants are not shown here due to limited sample size.</a:t>
            </a:r>
            <a:endParaRPr lang="en-US" sz="1400" b="0" dirty="0">
              <a:solidFill>
                <a:schemeClr val="tx1"/>
              </a:solidFill>
            </a:endParaRPr>
          </a:p>
        </p:txBody>
      </p:sp>
      <p:graphicFrame>
        <p:nvGraphicFramePr>
          <p:cNvPr id="7" name="Chart 6"/>
          <p:cNvGraphicFramePr/>
          <p:nvPr/>
        </p:nvGraphicFramePr>
        <p:xfrm>
          <a:off x="228600" y="1664732"/>
          <a:ext cx="3962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913886" y="1371600"/>
            <a:ext cx="1396857" cy="400110"/>
          </a:xfrm>
          <a:prstGeom prst="rect">
            <a:avLst/>
          </a:prstGeom>
          <a:noFill/>
        </p:spPr>
        <p:txBody>
          <a:bodyPr wrap="none" rtlCol="0">
            <a:spAutoFit/>
          </a:bodyPr>
          <a:lstStyle/>
          <a:p>
            <a:r>
              <a:rPr lang="en-GB" sz="2000" b="1" u="sng" dirty="0" smtClean="0"/>
              <a:t>Newspaper</a:t>
            </a:r>
            <a:endParaRPr lang="en-GB" sz="2000" b="1" u="sng" dirty="0"/>
          </a:p>
        </p:txBody>
      </p:sp>
      <p:sp>
        <p:nvSpPr>
          <p:cNvPr id="9" name="TextBox 8"/>
          <p:cNvSpPr txBox="1"/>
          <p:nvPr/>
        </p:nvSpPr>
        <p:spPr>
          <a:xfrm>
            <a:off x="6280211" y="1371600"/>
            <a:ext cx="1049454" cy="400110"/>
          </a:xfrm>
          <a:prstGeom prst="rect">
            <a:avLst/>
          </a:prstGeom>
          <a:noFill/>
        </p:spPr>
        <p:txBody>
          <a:bodyPr wrap="none" rtlCol="0">
            <a:spAutoFit/>
          </a:bodyPr>
          <a:lstStyle/>
          <a:p>
            <a:r>
              <a:rPr lang="en-GB" sz="2000" b="1" u="sng" dirty="0" smtClean="0"/>
              <a:t>Internet</a:t>
            </a:r>
            <a:endParaRPr lang="en-GB" sz="2000" b="1" u="sng" dirty="0"/>
          </a:p>
        </p:txBody>
      </p:sp>
      <p:sp>
        <p:nvSpPr>
          <p:cNvPr id="10" name="TextBox 9"/>
          <p:cNvSpPr txBox="1"/>
          <p:nvPr/>
        </p:nvSpPr>
        <p:spPr>
          <a:xfrm>
            <a:off x="381000" y="6400800"/>
            <a:ext cx="3962400" cy="261610"/>
          </a:xfrm>
          <a:prstGeom prst="rect">
            <a:avLst/>
          </a:prstGeom>
          <a:noFill/>
        </p:spPr>
        <p:txBody>
          <a:bodyPr wrap="square" rtlCol="0">
            <a:spAutoFit/>
          </a:bodyPr>
          <a:lstStyle/>
          <a:p>
            <a:r>
              <a:rPr lang="en-GB" sz="1100" i="1" dirty="0" smtClean="0"/>
              <a:t>Base: Thais consuming the media in the past 7 days (n=228 / 108)</a:t>
            </a:r>
            <a:endParaRPr lang="en-GB" sz="1100" i="1" dirty="0"/>
          </a:p>
        </p:txBody>
      </p:sp>
      <p:graphicFrame>
        <p:nvGraphicFramePr>
          <p:cNvPr id="12" name="Chart 11"/>
          <p:cNvGraphicFramePr/>
          <p:nvPr/>
        </p:nvGraphicFramePr>
        <p:xfrm>
          <a:off x="4572000" y="1664732"/>
          <a:ext cx="39624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4267200" y="1524000"/>
          <a:ext cx="3581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GB" dirty="0" smtClean="0"/>
              <a:t>Mobile Phone Penetration</a:t>
            </a:r>
            <a:endParaRPr lang="en-GB" dirty="0">
              <a:solidFill>
                <a:srgbClr val="C00000"/>
              </a:solidFill>
            </a:endParaRPr>
          </a:p>
        </p:txBody>
      </p:sp>
      <p:sp>
        <p:nvSpPr>
          <p:cNvPr id="4" name="AutoShape 4"/>
          <p:cNvSpPr>
            <a:spLocks noChangeArrowheads="1"/>
          </p:cNvSpPr>
          <p:nvPr/>
        </p:nvSpPr>
        <p:spPr bwMode="auto">
          <a:xfrm>
            <a:off x="685800" y="51816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Mobile phone penetration is very high amongst the Thai population at 93 percent. It is however, surprisingly high amongst migrants as well and nearly two in three migrants have a connected mobile phone. It is interesting to note that migrants almost exclusively use DTAC. This </a:t>
            </a:r>
            <a:r>
              <a:rPr lang="en-US" sz="1400" dirty="0" smtClean="0"/>
              <a:t>is a </a:t>
            </a:r>
            <a:r>
              <a:rPr lang="en-US" sz="1400" b="0" dirty="0" smtClean="0">
                <a:solidFill>
                  <a:schemeClr val="tx1"/>
                </a:solidFill>
              </a:rPr>
              <a:t>result of </a:t>
            </a:r>
            <a:r>
              <a:rPr lang="en-US" sz="1400" dirty="0" smtClean="0"/>
              <a:t>DTAC</a:t>
            </a:r>
            <a:r>
              <a:rPr lang="en-US" sz="1400" b="0" dirty="0" smtClean="0">
                <a:solidFill>
                  <a:schemeClr val="tx1"/>
                </a:solidFill>
              </a:rPr>
              <a:t> promotion activities, offering </a:t>
            </a:r>
            <a:r>
              <a:rPr lang="en-US" sz="1400" dirty="0" smtClean="0"/>
              <a:t>reduced call rates between phones within the DTAC</a:t>
            </a:r>
            <a:r>
              <a:rPr lang="en-US" sz="1400" b="0" dirty="0" smtClean="0">
                <a:solidFill>
                  <a:schemeClr val="tx1"/>
                </a:solidFill>
              </a:rPr>
              <a:t> network.</a:t>
            </a:r>
            <a:endParaRPr lang="en-US" sz="1400" b="0" dirty="0">
              <a:solidFill>
                <a:schemeClr val="tx1"/>
              </a:solidFill>
            </a:endParaRPr>
          </a:p>
        </p:txBody>
      </p:sp>
      <p:graphicFrame>
        <p:nvGraphicFramePr>
          <p:cNvPr id="5" name="Chart 4"/>
          <p:cNvGraphicFramePr/>
          <p:nvPr/>
        </p:nvGraphicFramePr>
        <p:xfrm>
          <a:off x="381000" y="1524000"/>
          <a:ext cx="3581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52"/>
          <p:cNvSpPr>
            <a:spLocks noChangeArrowheads="1"/>
          </p:cNvSpPr>
          <p:nvPr/>
        </p:nvSpPr>
        <p:spPr bwMode="auto">
          <a:xfrm>
            <a:off x="1828800" y="114002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sp>
        <p:nvSpPr>
          <p:cNvPr id="11" name="Rectangle 52"/>
          <p:cNvSpPr>
            <a:spLocks noChangeArrowheads="1"/>
          </p:cNvSpPr>
          <p:nvPr/>
        </p:nvSpPr>
        <p:spPr bwMode="auto">
          <a:xfrm>
            <a:off x="5519949" y="114002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graphicFrame>
        <p:nvGraphicFramePr>
          <p:cNvPr id="9" name="Table 8"/>
          <p:cNvGraphicFramePr>
            <a:graphicFrameLocks noGrp="1"/>
          </p:cNvGraphicFramePr>
          <p:nvPr/>
        </p:nvGraphicFramePr>
        <p:xfrm>
          <a:off x="779584" y="3581400"/>
          <a:ext cx="3276600" cy="1432560"/>
        </p:xfrm>
        <a:graphic>
          <a:graphicData uri="http://schemas.openxmlformats.org/drawingml/2006/table">
            <a:tbl>
              <a:tblPr firstRow="1" bandRow="1">
                <a:tableStyleId>{5C22544A-7EE6-4342-B048-85BDC9FD1C3A}</a:tableStyleId>
              </a:tblPr>
              <a:tblGrid>
                <a:gridCol w="1638300"/>
                <a:gridCol w="1638300"/>
              </a:tblGrid>
              <a:tr h="171450">
                <a:tc>
                  <a:txBody>
                    <a:bodyPr/>
                    <a:lstStyle/>
                    <a:p>
                      <a:r>
                        <a:rPr lang="en-GB" sz="1400" dirty="0" smtClean="0"/>
                        <a:t>Service Provider</a:t>
                      </a:r>
                      <a:endParaRPr lang="en-GB" sz="1400" dirty="0"/>
                    </a:p>
                  </a:txBody>
                  <a:tcPr/>
                </a:tc>
                <a:tc>
                  <a:txBody>
                    <a:bodyPr/>
                    <a:lstStyle/>
                    <a:p>
                      <a:pPr algn="ctr"/>
                      <a:r>
                        <a:rPr lang="en-GB" sz="1400" dirty="0" smtClean="0"/>
                        <a:t>n=372</a:t>
                      </a:r>
                    </a:p>
                    <a:p>
                      <a:pPr algn="ctr"/>
                      <a:r>
                        <a:rPr lang="en-GB" sz="1400" dirty="0" smtClean="0"/>
                        <a:t>(%)</a:t>
                      </a:r>
                      <a:endParaRPr lang="en-GB" sz="1400" dirty="0"/>
                    </a:p>
                  </a:txBody>
                  <a:tcPr/>
                </a:tc>
              </a:tr>
              <a:tr h="171450">
                <a:tc>
                  <a:txBody>
                    <a:bodyPr/>
                    <a:lstStyle/>
                    <a:p>
                      <a:r>
                        <a:rPr lang="en-GB" sz="1400" dirty="0" smtClean="0"/>
                        <a:t>AIS</a:t>
                      </a:r>
                      <a:endParaRPr lang="en-GB" sz="1400" dirty="0"/>
                    </a:p>
                  </a:txBody>
                  <a:tcPr/>
                </a:tc>
                <a:tc>
                  <a:txBody>
                    <a:bodyPr/>
                    <a:lstStyle/>
                    <a:p>
                      <a:pPr algn="ctr"/>
                      <a:r>
                        <a:rPr lang="en-GB" sz="1400" b="1" dirty="0" smtClean="0"/>
                        <a:t>41</a:t>
                      </a:r>
                      <a:endParaRPr lang="en-GB" sz="1400" b="1" dirty="0"/>
                    </a:p>
                  </a:txBody>
                  <a:tcPr/>
                </a:tc>
              </a:tr>
              <a:tr h="171450">
                <a:tc>
                  <a:txBody>
                    <a:bodyPr/>
                    <a:lstStyle/>
                    <a:p>
                      <a:r>
                        <a:rPr lang="en-GB" sz="1400" dirty="0" smtClean="0"/>
                        <a:t>DTAC</a:t>
                      </a:r>
                      <a:endParaRPr lang="en-GB" sz="1400" dirty="0"/>
                    </a:p>
                  </a:txBody>
                  <a:tcPr/>
                </a:tc>
                <a:tc>
                  <a:txBody>
                    <a:bodyPr/>
                    <a:lstStyle/>
                    <a:p>
                      <a:pPr algn="ctr"/>
                      <a:r>
                        <a:rPr lang="en-GB" sz="1400" b="1" dirty="0" smtClean="0"/>
                        <a:t>52</a:t>
                      </a:r>
                      <a:endParaRPr lang="en-GB" sz="1400" b="1" dirty="0"/>
                    </a:p>
                  </a:txBody>
                  <a:tcPr/>
                </a:tc>
              </a:tr>
              <a:tr h="171450">
                <a:tc>
                  <a:txBody>
                    <a:bodyPr/>
                    <a:lstStyle/>
                    <a:p>
                      <a:r>
                        <a:rPr lang="en-GB" sz="1400" dirty="0" smtClean="0"/>
                        <a:t>True Move</a:t>
                      </a:r>
                      <a:endParaRPr lang="en-GB" sz="1400" dirty="0"/>
                    </a:p>
                  </a:txBody>
                  <a:tcPr/>
                </a:tc>
                <a:tc>
                  <a:txBody>
                    <a:bodyPr/>
                    <a:lstStyle/>
                    <a:p>
                      <a:pPr algn="ctr"/>
                      <a:r>
                        <a:rPr lang="en-GB" sz="1400" b="1" dirty="0" smtClean="0"/>
                        <a:t>7</a:t>
                      </a:r>
                      <a:endParaRPr lang="en-GB" sz="1400" b="1" dirty="0"/>
                    </a:p>
                  </a:txBody>
                  <a:tcPr/>
                </a:tc>
              </a:tr>
            </a:tbl>
          </a:graphicData>
        </a:graphic>
      </p:graphicFrame>
      <p:graphicFrame>
        <p:nvGraphicFramePr>
          <p:cNvPr id="12" name="Table 11"/>
          <p:cNvGraphicFramePr>
            <a:graphicFrameLocks noGrp="1"/>
          </p:cNvGraphicFramePr>
          <p:nvPr/>
        </p:nvGraphicFramePr>
        <p:xfrm>
          <a:off x="4768360" y="3581400"/>
          <a:ext cx="3124200" cy="1432560"/>
        </p:xfrm>
        <a:graphic>
          <a:graphicData uri="http://schemas.openxmlformats.org/drawingml/2006/table">
            <a:tbl>
              <a:tblPr firstRow="1" bandRow="1">
                <a:tableStyleId>{5C22544A-7EE6-4342-B048-85BDC9FD1C3A}</a:tableStyleId>
              </a:tblPr>
              <a:tblGrid>
                <a:gridCol w="1562100"/>
                <a:gridCol w="1562100"/>
              </a:tblGrid>
              <a:tr h="171450">
                <a:tc>
                  <a:txBody>
                    <a:bodyPr/>
                    <a:lstStyle/>
                    <a:p>
                      <a:r>
                        <a:rPr lang="en-GB" sz="1400" dirty="0" smtClean="0"/>
                        <a:t>Service Provider</a:t>
                      </a:r>
                      <a:endParaRPr lang="en-GB" sz="1400" dirty="0"/>
                    </a:p>
                  </a:txBody>
                  <a:tcPr/>
                </a:tc>
                <a:tc>
                  <a:txBody>
                    <a:bodyPr/>
                    <a:lstStyle/>
                    <a:p>
                      <a:pPr algn="ctr"/>
                      <a:r>
                        <a:rPr lang="en-GB" sz="1400" dirty="0" smtClean="0"/>
                        <a:t>n=244</a:t>
                      </a:r>
                    </a:p>
                    <a:p>
                      <a:pPr algn="ctr"/>
                      <a:r>
                        <a:rPr lang="en-GB" sz="1400" dirty="0" smtClean="0"/>
                        <a:t>(%)</a:t>
                      </a:r>
                      <a:endParaRPr lang="en-GB" sz="1400" dirty="0"/>
                    </a:p>
                  </a:txBody>
                  <a:tcPr/>
                </a:tc>
              </a:tr>
              <a:tr h="171450">
                <a:tc>
                  <a:txBody>
                    <a:bodyPr/>
                    <a:lstStyle/>
                    <a:p>
                      <a:r>
                        <a:rPr lang="en-GB" sz="1400" dirty="0" smtClean="0"/>
                        <a:t>AIS</a:t>
                      </a:r>
                      <a:endParaRPr lang="en-GB" sz="1400" dirty="0"/>
                    </a:p>
                  </a:txBody>
                  <a:tcPr/>
                </a:tc>
                <a:tc>
                  <a:txBody>
                    <a:bodyPr/>
                    <a:lstStyle/>
                    <a:p>
                      <a:pPr algn="ctr"/>
                      <a:r>
                        <a:rPr lang="en-GB" sz="1400" b="1" dirty="0" smtClean="0"/>
                        <a:t>3</a:t>
                      </a:r>
                      <a:endParaRPr lang="en-GB" sz="1400" b="1" dirty="0"/>
                    </a:p>
                  </a:txBody>
                  <a:tcPr/>
                </a:tc>
              </a:tr>
              <a:tr h="171450">
                <a:tc>
                  <a:txBody>
                    <a:bodyPr/>
                    <a:lstStyle/>
                    <a:p>
                      <a:r>
                        <a:rPr lang="en-GB" sz="1400" dirty="0" smtClean="0"/>
                        <a:t>DTAC</a:t>
                      </a:r>
                      <a:endParaRPr lang="en-GB" sz="1400" dirty="0"/>
                    </a:p>
                  </a:txBody>
                  <a:tcPr/>
                </a:tc>
                <a:tc>
                  <a:txBody>
                    <a:bodyPr/>
                    <a:lstStyle/>
                    <a:p>
                      <a:pPr algn="ctr"/>
                      <a:r>
                        <a:rPr lang="en-GB" sz="1400" b="1" dirty="0" smtClean="0"/>
                        <a:t>97</a:t>
                      </a:r>
                      <a:endParaRPr lang="en-GB" sz="1400" b="1" dirty="0"/>
                    </a:p>
                  </a:txBody>
                  <a:tcPr>
                    <a:solidFill>
                      <a:srgbClr val="92D050"/>
                    </a:solidFill>
                  </a:tcPr>
                </a:tc>
              </a:tr>
              <a:tr h="171450">
                <a:tc>
                  <a:txBody>
                    <a:bodyPr/>
                    <a:lstStyle/>
                    <a:p>
                      <a:r>
                        <a:rPr lang="en-GB" sz="1400" dirty="0" smtClean="0"/>
                        <a:t>True Move</a:t>
                      </a:r>
                      <a:endParaRPr lang="en-GB" sz="1400" dirty="0"/>
                    </a:p>
                  </a:txBody>
                  <a:tcPr/>
                </a:tc>
                <a:tc>
                  <a:txBody>
                    <a:bodyPr/>
                    <a:lstStyle/>
                    <a:p>
                      <a:pPr algn="ctr"/>
                      <a:r>
                        <a:rPr lang="en-GB" sz="1400" b="1" dirty="0" smtClean="0"/>
                        <a:t>0</a:t>
                      </a:r>
                      <a:endParaRPr lang="en-GB" sz="1400" b="1" dirty="0"/>
                    </a:p>
                  </a:txBody>
                  <a:tcPr/>
                </a:tc>
              </a:tr>
            </a:tbl>
          </a:graphicData>
        </a:graphic>
      </p:graphicFrame>
      <p:sp>
        <p:nvSpPr>
          <p:cNvPr id="13" name="Down Arrow 12"/>
          <p:cNvSpPr/>
          <p:nvPr/>
        </p:nvSpPr>
        <p:spPr>
          <a:xfrm>
            <a:off x="3109452" y="2986548"/>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6995652" y="2986548"/>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486400" y="6400800"/>
            <a:ext cx="2082621" cy="261610"/>
          </a:xfrm>
          <a:prstGeom prst="rect">
            <a:avLst/>
          </a:prstGeom>
          <a:noFill/>
        </p:spPr>
        <p:txBody>
          <a:bodyPr wrap="none" rtlCol="0">
            <a:spAutoFit/>
          </a:bodyPr>
          <a:lstStyle/>
          <a:p>
            <a:r>
              <a:rPr lang="en-GB" sz="1100" i="1" dirty="0" smtClean="0"/>
              <a:t>Base: Those with mobile phones</a:t>
            </a:r>
            <a:endParaRPr lang="en-GB" sz="1100" i="1" dirty="0"/>
          </a:p>
        </p:txBody>
      </p:sp>
      <p:sp>
        <p:nvSpPr>
          <p:cNvPr id="17" name="Pentagon 16"/>
          <p:cNvSpPr/>
          <p:nvPr/>
        </p:nvSpPr>
        <p:spPr>
          <a:xfrm flipH="1">
            <a:off x="7467600" y="2133600"/>
            <a:ext cx="1600200" cy="6096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53% for unregistered</a:t>
            </a:r>
            <a:endParaRPr lang="en-GB" dirty="0"/>
          </a:p>
        </p:txBody>
      </p:sp>
      <p:sp>
        <p:nvSpPr>
          <p:cNvPr id="18" name="TextBox 17"/>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Mobile Phone Features Used</a:t>
            </a:r>
            <a:endParaRPr lang="en-GB" sz="2700" dirty="0">
              <a:solidFill>
                <a:srgbClr val="C00000"/>
              </a:solidFill>
            </a:endParaRPr>
          </a:p>
        </p:txBody>
      </p:sp>
      <p:sp>
        <p:nvSpPr>
          <p:cNvPr id="7" name="AutoShape 21"/>
          <p:cNvSpPr>
            <a:spLocks noChangeArrowheads="1"/>
          </p:cNvSpPr>
          <p:nvPr/>
        </p:nvSpPr>
        <p:spPr bwMode="auto">
          <a:xfrm>
            <a:off x="685800" y="4800600"/>
            <a:ext cx="7772400" cy="1523999"/>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Apart from making and receiving voice calls, people use SMS, Bluetooth and listen to the radio. The usage pattern for migrants is somewhat lower and could be due to cost factors. It is noteworthy that 83 percent of migrants use roman characters when texting. This is due to font limitations on the phones. Only those who purchased their mobile phones from Burma or know how to download fonts can send text in Burmese. However, if they purchased the phone in Thailand the font may not be available. Burma use to be an English colony so some migrants can speak better English than Thai people.</a:t>
            </a:r>
          </a:p>
          <a:p>
            <a:pPr marL="114300">
              <a:lnSpc>
                <a:spcPct val="110000"/>
              </a:lnSpc>
              <a:buClr>
                <a:schemeClr val="bg1"/>
              </a:buClr>
              <a:buSzPct val="100000"/>
            </a:pPr>
            <a:endParaRPr lang="en-US" sz="1400" dirty="0" smtClean="0"/>
          </a:p>
        </p:txBody>
      </p:sp>
      <p:graphicFrame>
        <p:nvGraphicFramePr>
          <p:cNvPr id="15" name="Content Placeholder 4"/>
          <p:cNvGraphicFramePr>
            <a:graphicFrameLocks noGrp="1"/>
          </p:cNvGraphicFramePr>
          <p:nvPr>
            <p:ph sz="half" idx="1"/>
          </p:nvPr>
        </p:nvGraphicFramePr>
        <p:xfrm>
          <a:off x="228600" y="1371600"/>
          <a:ext cx="4038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456171" y="1078468"/>
            <a:ext cx="591829" cy="369332"/>
          </a:xfrm>
          <a:prstGeom prst="rect">
            <a:avLst/>
          </a:prstGeom>
          <a:noFill/>
        </p:spPr>
        <p:txBody>
          <a:bodyPr wrap="none" rtlCol="0">
            <a:spAutoFit/>
          </a:bodyPr>
          <a:lstStyle/>
          <a:p>
            <a:r>
              <a:rPr lang="en-GB" b="1" u="sng" dirty="0" smtClean="0"/>
              <a:t>Thai</a:t>
            </a:r>
            <a:endParaRPr lang="en-GB" b="1" u="sng" dirty="0"/>
          </a:p>
        </p:txBody>
      </p:sp>
      <p:sp>
        <p:nvSpPr>
          <p:cNvPr id="10" name="TextBox 9"/>
          <p:cNvSpPr txBox="1"/>
          <p:nvPr/>
        </p:nvSpPr>
        <p:spPr>
          <a:xfrm>
            <a:off x="5585271" y="1078468"/>
            <a:ext cx="1035092" cy="369332"/>
          </a:xfrm>
          <a:prstGeom prst="rect">
            <a:avLst/>
          </a:prstGeom>
          <a:noFill/>
        </p:spPr>
        <p:txBody>
          <a:bodyPr wrap="none" rtlCol="0">
            <a:spAutoFit/>
          </a:bodyPr>
          <a:lstStyle/>
          <a:p>
            <a:r>
              <a:rPr lang="en-GB" b="1" u="sng" dirty="0" smtClean="0"/>
              <a:t>Migrants</a:t>
            </a:r>
            <a:endParaRPr lang="en-GB" b="1" u="sng" dirty="0"/>
          </a:p>
        </p:txBody>
      </p:sp>
      <p:sp>
        <p:nvSpPr>
          <p:cNvPr id="11" name="Pentagon 10"/>
          <p:cNvSpPr/>
          <p:nvPr/>
        </p:nvSpPr>
        <p:spPr>
          <a:xfrm flipH="1">
            <a:off x="2971800" y="2165556"/>
            <a:ext cx="1600200" cy="3810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100%  in Thai</a:t>
            </a:r>
            <a:endParaRPr lang="en-GB" dirty="0"/>
          </a:p>
        </p:txBody>
      </p:sp>
      <p:graphicFrame>
        <p:nvGraphicFramePr>
          <p:cNvPr id="13" name="Content Placeholder 4"/>
          <p:cNvGraphicFramePr>
            <a:graphicFrameLocks noGrp="1"/>
          </p:cNvGraphicFramePr>
          <p:nvPr>
            <p:ph sz="half" idx="1"/>
          </p:nvPr>
        </p:nvGraphicFramePr>
        <p:xfrm>
          <a:off x="4419600" y="1371600"/>
          <a:ext cx="4038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Pentagon 13"/>
          <p:cNvSpPr/>
          <p:nvPr/>
        </p:nvSpPr>
        <p:spPr>
          <a:xfrm flipH="1">
            <a:off x="6705600" y="1981200"/>
            <a:ext cx="1905000" cy="95864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r>
              <a:rPr lang="en-GB" dirty="0" smtClean="0"/>
              <a:t>82%  English*</a:t>
            </a:r>
          </a:p>
          <a:p>
            <a:pPr marL="109538"/>
            <a:r>
              <a:rPr lang="en-GB" dirty="0" smtClean="0"/>
              <a:t>14% Burmese</a:t>
            </a:r>
          </a:p>
          <a:p>
            <a:pPr marL="109538"/>
            <a:r>
              <a:rPr lang="en-GB" dirty="0" smtClean="0"/>
              <a:t>4% Thai</a:t>
            </a:r>
            <a:endParaRPr lang="en-GB" dirty="0"/>
          </a:p>
        </p:txBody>
      </p:sp>
      <p:sp>
        <p:nvSpPr>
          <p:cNvPr id="12" name="TextBox 11"/>
          <p:cNvSpPr txBox="1"/>
          <p:nvPr/>
        </p:nvSpPr>
        <p:spPr>
          <a:xfrm>
            <a:off x="533400" y="6400800"/>
            <a:ext cx="3770584" cy="261610"/>
          </a:xfrm>
          <a:prstGeom prst="rect">
            <a:avLst/>
          </a:prstGeom>
          <a:noFill/>
        </p:spPr>
        <p:txBody>
          <a:bodyPr wrap="none" rtlCol="0">
            <a:spAutoFit/>
          </a:bodyPr>
          <a:lstStyle/>
          <a:p>
            <a:r>
              <a:rPr lang="en-GB" sz="1100" i="1" dirty="0" smtClean="0"/>
              <a:t>Base: Those with mobile phones (Thai n=372, Migrants n=244)</a:t>
            </a:r>
            <a:endParaRPr lang="en-GB" sz="1100" i="1"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Mobile Phones With Memory Card Slot</a:t>
            </a:r>
            <a:br>
              <a:rPr lang="en-GB" dirty="0" smtClean="0"/>
            </a:br>
            <a:r>
              <a:rPr lang="en-GB" sz="2700" dirty="0" smtClean="0">
                <a:solidFill>
                  <a:srgbClr val="C00000"/>
                </a:solidFill>
              </a:rPr>
              <a:t>Observation</a:t>
            </a:r>
            <a:endParaRPr lang="en-GB" dirty="0">
              <a:solidFill>
                <a:srgbClr val="C00000"/>
              </a:solidFill>
            </a:endParaRPr>
          </a:p>
        </p:txBody>
      </p:sp>
      <p:sp>
        <p:nvSpPr>
          <p:cNvPr id="4" name="AutoShape 4"/>
          <p:cNvSpPr>
            <a:spLocks noChangeArrowheads="1"/>
          </p:cNvSpPr>
          <p:nvPr/>
        </p:nvSpPr>
        <p:spPr bwMode="auto">
          <a:xfrm>
            <a:off x="685800" y="4495800"/>
            <a:ext cx="7772400" cy="16002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Many, but not all, mobile phones have memory card slots where you can insert a card to upload or save information or files.  </a:t>
            </a:r>
            <a:r>
              <a:rPr lang="en-US" sz="1400" dirty="0" smtClean="0"/>
              <a:t>Recent phone models are more likely to have this feature and this is why a difference can be seen between Thais and migrants. Many migrants are expected to buy second hand handsets and means their phones are likely to be older on average. Still, one third of migrants have a memory card slot on their phone which potentially could be use for communication activities such as disseminating and sharing health messages. </a:t>
            </a:r>
            <a:endParaRPr lang="en-US" sz="1400" b="0" dirty="0">
              <a:solidFill>
                <a:schemeClr val="tx1"/>
              </a:solidFill>
            </a:endParaRPr>
          </a:p>
        </p:txBody>
      </p:sp>
      <p:sp>
        <p:nvSpPr>
          <p:cNvPr id="8" name="Rectangle 52"/>
          <p:cNvSpPr>
            <a:spLocks noChangeArrowheads="1"/>
          </p:cNvSpPr>
          <p:nvPr/>
        </p:nvSpPr>
        <p:spPr bwMode="auto">
          <a:xfrm>
            <a:off x="1996371" y="132171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sp>
        <p:nvSpPr>
          <p:cNvPr id="11" name="Rectangle 52"/>
          <p:cNvSpPr>
            <a:spLocks noChangeArrowheads="1"/>
          </p:cNvSpPr>
          <p:nvPr/>
        </p:nvSpPr>
        <p:spPr bwMode="auto">
          <a:xfrm>
            <a:off x="5267479" y="132171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graphicFrame>
        <p:nvGraphicFramePr>
          <p:cNvPr id="9" name="Chart 8"/>
          <p:cNvGraphicFramePr/>
          <p:nvPr/>
        </p:nvGraphicFramePr>
        <p:xfrm>
          <a:off x="4038600" y="1905000"/>
          <a:ext cx="3581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nvGraphicFramePr>
        <p:xfrm>
          <a:off x="533400" y="1905000"/>
          <a:ext cx="3581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3400" y="6400800"/>
            <a:ext cx="3770584" cy="261610"/>
          </a:xfrm>
          <a:prstGeom prst="rect">
            <a:avLst/>
          </a:prstGeom>
          <a:noFill/>
        </p:spPr>
        <p:txBody>
          <a:bodyPr wrap="none" rtlCol="0">
            <a:spAutoFit/>
          </a:bodyPr>
          <a:lstStyle/>
          <a:p>
            <a:r>
              <a:rPr lang="en-GB" sz="1100" i="1" dirty="0" smtClean="0"/>
              <a:t>Base: Those with mobile phones (Thai n=372, Migrants n=244)</a:t>
            </a:r>
            <a:endParaRPr lang="en-GB" sz="1100" i="1"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Media Relied on For Health Information</a:t>
            </a:r>
            <a:endParaRPr lang="en-GB" sz="2700" dirty="0">
              <a:solidFill>
                <a:srgbClr val="C00000"/>
              </a:solidFill>
            </a:endParaRPr>
          </a:p>
        </p:txBody>
      </p:sp>
      <p:sp>
        <p:nvSpPr>
          <p:cNvPr id="7" name="AutoShape 21"/>
          <p:cNvSpPr>
            <a:spLocks noChangeArrowheads="1"/>
          </p:cNvSpPr>
          <p:nvPr/>
        </p:nvSpPr>
        <p:spPr bwMode="auto">
          <a:xfrm>
            <a:off x="685800" y="4800600"/>
            <a:ext cx="7772400" cy="1371599"/>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It is interesting to see the impact achieved by local HCWs. They are relied upon by 69 percent of Thais and 49 percent of migrants. Whilst Thais rely heavily on main stream media (which will broadcast PSAs), migrants are far more reliant on outreach activities as well as talking to friends. This is consistent with the low media penetration amongst migrants. Employers represent a smaller but potentially significant source for migrants and perhaps employers could play a greater role.</a:t>
            </a:r>
            <a:endParaRPr lang="en-US" sz="1400" dirty="0"/>
          </a:p>
        </p:txBody>
      </p:sp>
      <p:graphicFrame>
        <p:nvGraphicFramePr>
          <p:cNvPr id="15" name="Content Placeholder 4"/>
          <p:cNvGraphicFramePr>
            <a:graphicFrameLocks noGrp="1"/>
          </p:cNvGraphicFramePr>
          <p:nvPr>
            <p:ph sz="half" idx="1"/>
          </p:nvPr>
        </p:nvGraphicFramePr>
        <p:xfrm>
          <a:off x="381000" y="1371600"/>
          <a:ext cx="4038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760971" y="1078468"/>
            <a:ext cx="638316" cy="400110"/>
          </a:xfrm>
          <a:prstGeom prst="rect">
            <a:avLst/>
          </a:prstGeom>
          <a:noFill/>
        </p:spPr>
        <p:txBody>
          <a:bodyPr wrap="none" rtlCol="0">
            <a:spAutoFit/>
          </a:bodyPr>
          <a:lstStyle/>
          <a:p>
            <a:r>
              <a:rPr lang="en-GB" sz="2000" b="1" u="sng" dirty="0" smtClean="0"/>
              <a:t>Thai</a:t>
            </a:r>
            <a:endParaRPr lang="en-GB" sz="2000" b="1" u="sng" dirty="0"/>
          </a:p>
        </p:txBody>
      </p:sp>
      <p:sp>
        <p:nvSpPr>
          <p:cNvPr id="10" name="TextBox 9"/>
          <p:cNvSpPr txBox="1"/>
          <p:nvPr/>
        </p:nvSpPr>
        <p:spPr>
          <a:xfrm>
            <a:off x="6813508" y="1078468"/>
            <a:ext cx="1132041" cy="400110"/>
          </a:xfrm>
          <a:prstGeom prst="rect">
            <a:avLst/>
          </a:prstGeom>
          <a:noFill/>
        </p:spPr>
        <p:txBody>
          <a:bodyPr wrap="none" rtlCol="0">
            <a:spAutoFit/>
          </a:bodyPr>
          <a:lstStyle/>
          <a:p>
            <a:r>
              <a:rPr lang="en-GB" sz="2000" b="1" u="sng" dirty="0" smtClean="0"/>
              <a:t>Migrants</a:t>
            </a:r>
            <a:endParaRPr lang="en-GB" sz="2000" b="1" u="sng" dirty="0"/>
          </a:p>
        </p:txBody>
      </p:sp>
      <p:graphicFrame>
        <p:nvGraphicFramePr>
          <p:cNvPr id="12" name="Content Placeholder 4"/>
          <p:cNvGraphicFramePr>
            <a:graphicFrameLocks noGrp="1"/>
          </p:cNvGraphicFramePr>
          <p:nvPr>
            <p:ph sz="half" idx="1"/>
          </p:nvPr>
        </p:nvGraphicFramePr>
        <p:xfrm>
          <a:off x="4648200" y="1371600"/>
          <a:ext cx="4038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Media Exposure by Disease</a:t>
            </a:r>
            <a:endParaRPr lang="en-GB" sz="1800" dirty="0">
              <a:solidFill>
                <a:srgbClr val="C00000"/>
              </a:solidFill>
            </a:endParaRPr>
          </a:p>
        </p:txBody>
      </p:sp>
      <p:sp>
        <p:nvSpPr>
          <p:cNvPr id="7" name="AutoShape 21"/>
          <p:cNvSpPr>
            <a:spLocks noChangeArrowheads="1"/>
          </p:cNvSpPr>
          <p:nvPr/>
        </p:nvSpPr>
        <p:spPr bwMode="auto">
          <a:xfrm>
            <a:off x="685800" y="5181600"/>
            <a:ext cx="7772400" cy="11430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Media exposure for different ILIs follows the source media for health related information very closely. The difference between different ILIs is not hugely different although it appears there may have been a recent push for H1N5/H1N1. Again, the distinction between migrants and Thais can be seen in that migrants rely more heavily on informal media and overall, they have access to fewer media sources.</a:t>
            </a:r>
            <a:endParaRPr lang="en-US" sz="1400" dirty="0"/>
          </a:p>
        </p:txBody>
      </p:sp>
      <p:graphicFrame>
        <p:nvGraphicFramePr>
          <p:cNvPr id="13" name="Table 12"/>
          <p:cNvGraphicFramePr>
            <a:graphicFrameLocks noGrp="1"/>
          </p:cNvGraphicFramePr>
          <p:nvPr/>
        </p:nvGraphicFramePr>
        <p:xfrm>
          <a:off x="533400" y="1295400"/>
          <a:ext cx="3810000" cy="3627120"/>
        </p:xfrm>
        <a:graphic>
          <a:graphicData uri="http://schemas.openxmlformats.org/drawingml/2006/table">
            <a:tbl>
              <a:tblPr firstRow="1" bandRow="1">
                <a:tableStyleId>{5C22544A-7EE6-4342-B048-85BDC9FD1C3A}</a:tableStyleId>
              </a:tblPr>
              <a:tblGrid>
                <a:gridCol w="1143000"/>
                <a:gridCol w="838200"/>
                <a:gridCol w="838200"/>
                <a:gridCol w="990600"/>
              </a:tblGrid>
              <a:tr h="497811">
                <a:tc>
                  <a:txBody>
                    <a:bodyPr/>
                    <a:lstStyle/>
                    <a:p>
                      <a:r>
                        <a:rPr lang="en-GB" sz="1600" dirty="0" smtClean="0"/>
                        <a:t>Media</a:t>
                      </a:r>
                      <a:endParaRPr lang="en-GB" sz="1600" dirty="0"/>
                    </a:p>
                  </a:txBody>
                  <a:tcPr/>
                </a:tc>
                <a:tc>
                  <a:txBody>
                    <a:bodyPr/>
                    <a:lstStyle/>
                    <a:p>
                      <a:pPr algn="ctr"/>
                      <a:r>
                        <a:rPr lang="en-GB" sz="1600" dirty="0" smtClean="0"/>
                        <a:t>Malaria</a:t>
                      </a:r>
                    </a:p>
                    <a:p>
                      <a:pPr algn="ctr"/>
                      <a:r>
                        <a:rPr lang="en-GB" sz="1600" dirty="0" smtClean="0"/>
                        <a:t>n=398</a:t>
                      </a:r>
                    </a:p>
                    <a:p>
                      <a:pPr algn="ctr"/>
                      <a:r>
                        <a:rPr lang="en-GB" sz="1600" dirty="0" smtClean="0"/>
                        <a:t>(%)</a:t>
                      </a:r>
                      <a:endParaRPr lang="en-GB" sz="1600" dirty="0"/>
                    </a:p>
                  </a:txBody>
                  <a:tcPr/>
                </a:tc>
                <a:tc>
                  <a:txBody>
                    <a:bodyPr/>
                    <a:lstStyle/>
                    <a:p>
                      <a:pPr algn="ctr"/>
                      <a:r>
                        <a:rPr lang="en-GB" sz="1600" dirty="0" smtClean="0"/>
                        <a:t>Dengue</a:t>
                      </a:r>
                    </a:p>
                    <a:p>
                      <a:pPr algn="ctr"/>
                      <a:r>
                        <a:rPr lang="en-GB" sz="1600" dirty="0" smtClean="0"/>
                        <a:t>n=400</a:t>
                      </a:r>
                    </a:p>
                    <a:p>
                      <a:pPr algn="ctr"/>
                      <a:r>
                        <a:rPr lang="en-GB" sz="1600" dirty="0" smtClean="0"/>
                        <a:t>(%)</a:t>
                      </a:r>
                      <a:endParaRPr lang="en-GB" sz="1600" dirty="0"/>
                    </a:p>
                  </a:txBody>
                  <a:tcPr/>
                </a:tc>
                <a:tc>
                  <a:txBody>
                    <a:bodyPr/>
                    <a:lstStyle/>
                    <a:p>
                      <a:pPr algn="ctr"/>
                      <a:r>
                        <a:rPr lang="en-GB" sz="1600" dirty="0" smtClean="0"/>
                        <a:t>H1N5/N1</a:t>
                      </a:r>
                    </a:p>
                    <a:p>
                      <a:pPr algn="ctr"/>
                      <a:r>
                        <a:rPr lang="en-GB" sz="1600" dirty="0" smtClean="0"/>
                        <a:t>n=397</a:t>
                      </a:r>
                    </a:p>
                    <a:p>
                      <a:pPr algn="ctr"/>
                      <a:r>
                        <a:rPr lang="en-GB" sz="1600" dirty="0" smtClean="0"/>
                        <a:t>(%)</a:t>
                      </a:r>
                      <a:endParaRPr lang="en-GB" sz="1600" dirty="0"/>
                    </a:p>
                  </a:txBody>
                  <a:tcPr/>
                </a:tc>
              </a:tr>
              <a:tr h="318774">
                <a:tc>
                  <a:txBody>
                    <a:bodyPr/>
                    <a:lstStyle/>
                    <a:p>
                      <a:r>
                        <a:rPr lang="en-GB" sz="1600" dirty="0" smtClean="0"/>
                        <a:t>TV</a:t>
                      </a:r>
                      <a:endParaRPr lang="en-GB" sz="1600" dirty="0"/>
                    </a:p>
                  </a:txBody>
                  <a:tcPr/>
                </a:tc>
                <a:tc>
                  <a:txBody>
                    <a:bodyPr/>
                    <a:lstStyle/>
                    <a:p>
                      <a:pPr algn="ctr"/>
                      <a:r>
                        <a:rPr lang="en-GB" sz="1600" dirty="0" smtClean="0"/>
                        <a:t>93</a:t>
                      </a:r>
                      <a:endParaRPr lang="en-GB" sz="1600" dirty="0"/>
                    </a:p>
                  </a:txBody>
                  <a:tcPr/>
                </a:tc>
                <a:tc>
                  <a:txBody>
                    <a:bodyPr/>
                    <a:lstStyle/>
                    <a:p>
                      <a:pPr algn="ctr"/>
                      <a:r>
                        <a:rPr lang="en-GB" sz="1600" dirty="0" smtClean="0"/>
                        <a:t>94</a:t>
                      </a:r>
                      <a:endParaRPr lang="en-GB" sz="1600" dirty="0"/>
                    </a:p>
                  </a:txBody>
                  <a:tcPr/>
                </a:tc>
                <a:tc>
                  <a:txBody>
                    <a:bodyPr/>
                    <a:lstStyle/>
                    <a:p>
                      <a:pPr algn="ctr"/>
                      <a:r>
                        <a:rPr lang="en-GB" sz="1600" dirty="0" smtClean="0"/>
                        <a:t>98</a:t>
                      </a:r>
                      <a:endParaRPr lang="en-GB" sz="1600" dirty="0"/>
                    </a:p>
                  </a:txBody>
                  <a:tcPr/>
                </a:tc>
              </a:tr>
              <a:tr h="318774">
                <a:tc>
                  <a:txBody>
                    <a:bodyPr/>
                    <a:lstStyle/>
                    <a:p>
                      <a:r>
                        <a:rPr lang="en-GB" sz="1600" dirty="0" smtClean="0"/>
                        <a:t>HCWs</a:t>
                      </a:r>
                      <a:endParaRPr lang="en-GB" sz="1600" dirty="0"/>
                    </a:p>
                  </a:txBody>
                  <a:tcPr/>
                </a:tc>
                <a:tc>
                  <a:txBody>
                    <a:bodyPr/>
                    <a:lstStyle/>
                    <a:p>
                      <a:pPr algn="ctr"/>
                      <a:r>
                        <a:rPr lang="en-GB" sz="1600" dirty="0" smtClean="0"/>
                        <a:t>66</a:t>
                      </a:r>
                      <a:endParaRPr lang="en-GB" sz="1600" dirty="0"/>
                    </a:p>
                  </a:txBody>
                  <a:tcPr/>
                </a:tc>
                <a:tc>
                  <a:txBody>
                    <a:bodyPr/>
                    <a:lstStyle/>
                    <a:p>
                      <a:pPr algn="ctr"/>
                      <a:r>
                        <a:rPr lang="en-GB" sz="1600" dirty="0" smtClean="0"/>
                        <a:t>66</a:t>
                      </a:r>
                      <a:endParaRPr lang="en-GB" sz="1600" dirty="0"/>
                    </a:p>
                  </a:txBody>
                  <a:tcPr/>
                </a:tc>
                <a:tc>
                  <a:txBody>
                    <a:bodyPr/>
                    <a:lstStyle/>
                    <a:p>
                      <a:pPr algn="ctr"/>
                      <a:r>
                        <a:rPr lang="en-GB" sz="1600" dirty="0" smtClean="0"/>
                        <a:t>64</a:t>
                      </a:r>
                      <a:endParaRPr lang="en-GB" sz="1600" dirty="0"/>
                    </a:p>
                  </a:txBody>
                  <a:tcPr/>
                </a:tc>
              </a:tr>
              <a:tr h="318774">
                <a:tc>
                  <a:txBody>
                    <a:bodyPr/>
                    <a:lstStyle/>
                    <a:p>
                      <a:r>
                        <a:rPr lang="en-GB" sz="1600" dirty="0" smtClean="0"/>
                        <a:t>Newspaper</a:t>
                      </a:r>
                      <a:endParaRPr lang="en-GB" sz="1600" dirty="0"/>
                    </a:p>
                  </a:txBody>
                  <a:tcPr/>
                </a:tc>
                <a:tc>
                  <a:txBody>
                    <a:bodyPr/>
                    <a:lstStyle/>
                    <a:p>
                      <a:pPr algn="ctr"/>
                      <a:r>
                        <a:rPr lang="en-GB" sz="1600" dirty="0" smtClean="0"/>
                        <a:t>24</a:t>
                      </a:r>
                      <a:endParaRPr lang="en-GB" sz="1600" dirty="0"/>
                    </a:p>
                  </a:txBody>
                  <a:tcPr/>
                </a:tc>
                <a:tc>
                  <a:txBody>
                    <a:bodyPr/>
                    <a:lstStyle/>
                    <a:p>
                      <a:pPr algn="ctr"/>
                      <a:r>
                        <a:rPr lang="en-GB" sz="1600" dirty="0" smtClean="0"/>
                        <a:t>23</a:t>
                      </a:r>
                      <a:endParaRPr lang="en-GB" sz="1600" dirty="0"/>
                    </a:p>
                  </a:txBody>
                  <a:tcPr/>
                </a:tc>
                <a:tc>
                  <a:txBody>
                    <a:bodyPr/>
                    <a:lstStyle/>
                    <a:p>
                      <a:pPr algn="ctr"/>
                      <a:r>
                        <a:rPr lang="en-GB" sz="1600" dirty="0" smtClean="0"/>
                        <a:t>31</a:t>
                      </a:r>
                      <a:endParaRPr lang="en-GB" sz="1600" dirty="0"/>
                    </a:p>
                  </a:txBody>
                  <a:tcPr>
                    <a:solidFill>
                      <a:srgbClr val="92D050"/>
                    </a:solidFill>
                  </a:tcPr>
                </a:tc>
              </a:tr>
              <a:tr h="318774">
                <a:tc>
                  <a:txBody>
                    <a:bodyPr/>
                    <a:lstStyle/>
                    <a:p>
                      <a:r>
                        <a:rPr lang="en-GB" sz="1600" dirty="0" smtClean="0"/>
                        <a:t>W-O-M</a:t>
                      </a:r>
                      <a:endParaRPr lang="en-GB" sz="1600" dirty="0"/>
                    </a:p>
                  </a:txBody>
                  <a:tcPr/>
                </a:tc>
                <a:tc>
                  <a:txBody>
                    <a:bodyPr/>
                    <a:lstStyle/>
                    <a:p>
                      <a:pPr algn="ctr"/>
                      <a:r>
                        <a:rPr lang="en-GB" sz="1600" dirty="0" smtClean="0"/>
                        <a:t>23</a:t>
                      </a:r>
                      <a:endParaRPr lang="en-GB" sz="1600" dirty="0"/>
                    </a:p>
                  </a:txBody>
                  <a:tcPr/>
                </a:tc>
                <a:tc>
                  <a:txBody>
                    <a:bodyPr/>
                    <a:lstStyle/>
                    <a:p>
                      <a:pPr algn="ctr"/>
                      <a:r>
                        <a:rPr lang="en-GB" sz="1600" dirty="0" smtClean="0"/>
                        <a:t>22</a:t>
                      </a:r>
                      <a:endParaRPr lang="en-GB" sz="1600" dirty="0"/>
                    </a:p>
                  </a:txBody>
                  <a:tcPr/>
                </a:tc>
                <a:tc>
                  <a:txBody>
                    <a:bodyPr/>
                    <a:lstStyle/>
                    <a:p>
                      <a:pPr algn="ctr"/>
                      <a:r>
                        <a:rPr lang="en-GB" sz="1600" dirty="0" smtClean="0"/>
                        <a:t>29</a:t>
                      </a:r>
                      <a:endParaRPr lang="en-GB" sz="1600" dirty="0"/>
                    </a:p>
                  </a:txBody>
                  <a:tcPr>
                    <a:solidFill>
                      <a:srgbClr val="92D050"/>
                    </a:solidFill>
                  </a:tcPr>
                </a:tc>
              </a:tr>
              <a:tr h="318774">
                <a:tc>
                  <a:txBody>
                    <a:bodyPr/>
                    <a:lstStyle/>
                    <a:p>
                      <a:r>
                        <a:rPr lang="en-GB" sz="1600" dirty="0" smtClean="0"/>
                        <a:t>Radio</a:t>
                      </a:r>
                      <a:endParaRPr lang="en-GB" sz="1600" dirty="0"/>
                    </a:p>
                  </a:txBody>
                  <a:tcPr/>
                </a:tc>
                <a:tc>
                  <a:txBody>
                    <a:bodyPr/>
                    <a:lstStyle/>
                    <a:p>
                      <a:pPr algn="ctr"/>
                      <a:r>
                        <a:rPr lang="en-GB" sz="1600" dirty="0" smtClean="0"/>
                        <a:t>12</a:t>
                      </a:r>
                      <a:endParaRPr lang="en-GB" sz="1600" dirty="0"/>
                    </a:p>
                  </a:txBody>
                  <a:tcPr/>
                </a:tc>
                <a:tc>
                  <a:txBody>
                    <a:bodyPr/>
                    <a:lstStyle/>
                    <a:p>
                      <a:pPr algn="ctr"/>
                      <a:r>
                        <a:rPr lang="en-GB" sz="1600" dirty="0" smtClean="0"/>
                        <a:t>11</a:t>
                      </a:r>
                      <a:endParaRPr lang="en-GB" sz="1600" dirty="0"/>
                    </a:p>
                  </a:txBody>
                  <a:tcPr/>
                </a:tc>
                <a:tc>
                  <a:txBody>
                    <a:bodyPr/>
                    <a:lstStyle/>
                    <a:p>
                      <a:pPr algn="ctr"/>
                      <a:r>
                        <a:rPr lang="en-GB" sz="1600" dirty="0" smtClean="0"/>
                        <a:t>20</a:t>
                      </a:r>
                      <a:endParaRPr lang="en-GB" sz="1600" dirty="0"/>
                    </a:p>
                  </a:txBody>
                  <a:tcPr>
                    <a:solidFill>
                      <a:srgbClr val="92D050"/>
                    </a:solidFill>
                  </a:tcPr>
                </a:tc>
              </a:tr>
              <a:tr h="318774">
                <a:tc>
                  <a:txBody>
                    <a:bodyPr/>
                    <a:lstStyle/>
                    <a:p>
                      <a:r>
                        <a:rPr lang="en-GB" sz="1600" dirty="0" smtClean="0"/>
                        <a:t>Posters</a:t>
                      </a:r>
                      <a:endParaRPr lang="en-GB" sz="1600" dirty="0"/>
                    </a:p>
                  </a:txBody>
                  <a:tcPr/>
                </a:tc>
                <a:tc>
                  <a:txBody>
                    <a:bodyPr/>
                    <a:lstStyle/>
                    <a:p>
                      <a:pPr algn="ctr"/>
                      <a:r>
                        <a:rPr lang="en-GB" sz="1600" dirty="0" smtClean="0"/>
                        <a:t>2</a:t>
                      </a:r>
                      <a:endParaRPr lang="en-GB" sz="1600" dirty="0"/>
                    </a:p>
                  </a:txBody>
                  <a:tcPr/>
                </a:tc>
                <a:tc>
                  <a:txBody>
                    <a:bodyPr/>
                    <a:lstStyle/>
                    <a:p>
                      <a:pPr algn="ctr"/>
                      <a:r>
                        <a:rPr lang="en-GB" sz="1600" dirty="0" smtClean="0"/>
                        <a:t>2</a:t>
                      </a:r>
                      <a:endParaRPr lang="en-GB" sz="1600" dirty="0"/>
                    </a:p>
                  </a:txBody>
                  <a:tcPr/>
                </a:tc>
                <a:tc>
                  <a:txBody>
                    <a:bodyPr/>
                    <a:lstStyle/>
                    <a:p>
                      <a:pPr algn="ctr"/>
                      <a:r>
                        <a:rPr lang="en-GB" sz="1600" dirty="0" smtClean="0"/>
                        <a:t>10</a:t>
                      </a:r>
                      <a:endParaRPr lang="en-GB" sz="1600" dirty="0"/>
                    </a:p>
                  </a:txBody>
                  <a:tcPr/>
                </a:tc>
              </a:tr>
              <a:tr h="318774">
                <a:tc>
                  <a:txBody>
                    <a:bodyPr/>
                    <a:lstStyle/>
                    <a:p>
                      <a:r>
                        <a:rPr lang="en-GB" sz="1600" dirty="0" smtClean="0"/>
                        <a:t>Employer</a:t>
                      </a:r>
                      <a:endParaRPr lang="en-GB" sz="1600" dirty="0"/>
                    </a:p>
                  </a:txBody>
                  <a:tcPr/>
                </a:tc>
                <a:tc>
                  <a:txBody>
                    <a:bodyPr/>
                    <a:lstStyle/>
                    <a:p>
                      <a:pPr algn="ctr"/>
                      <a:r>
                        <a:rPr lang="en-GB" sz="1600" dirty="0" smtClean="0"/>
                        <a:t>0</a:t>
                      </a:r>
                      <a:endParaRPr lang="en-GB" sz="1600" dirty="0"/>
                    </a:p>
                  </a:txBody>
                  <a:tcPr/>
                </a:tc>
                <a:tc>
                  <a:txBody>
                    <a:bodyPr/>
                    <a:lstStyle/>
                    <a:p>
                      <a:pPr algn="ctr"/>
                      <a:r>
                        <a:rPr lang="en-GB" sz="1600" dirty="0" smtClean="0"/>
                        <a:t>0</a:t>
                      </a:r>
                      <a:endParaRPr lang="en-GB" sz="1600" dirty="0"/>
                    </a:p>
                  </a:txBody>
                  <a:tcPr/>
                </a:tc>
                <a:tc>
                  <a:txBody>
                    <a:bodyPr/>
                    <a:lstStyle/>
                    <a:p>
                      <a:pPr algn="ctr"/>
                      <a:r>
                        <a:rPr lang="en-GB" sz="1600" dirty="0" smtClean="0"/>
                        <a:t>1</a:t>
                      </a:r>
                      <a:endParaRPr lang="en-GB" sz="1600" dirty="0"/>
                    </a:p>
                  </a:txBody>
                  <a:tcPr/>
                </a:tc>
              </a:tr>
              <a:tr h="318774">
                <a:tc>
                  <a:txBody>
                    <a:bodyPr/>
                    <a:lstStyle/>
                    <a:p>
                      <a:r>
                        <a:rPr lang="en-GB" sz="1200" b="1" dirty="0" smtClean="0"/>
                        <a:t>Average no. of media sources</a:t>
                      </a:r>
                      <a:endParaRPr lang="en-GB" sz="1200" b="1" dirty="0"/>
                    </a:p>
                  </a:txBody>
                  <a:tcPr/>
                </a:tc>
                <a:tc>
                  <a:txBody>
                    <a:bodyPr/>
                    <a:lstStyle/>
                    <a:p>
                      <a:pPr algn="ctr"/>
                      <a:r>
                        <a:rPr lang="en-GB" sz="1600" b="1" dirty="0" smtClean="0"/>
                        <a:t>2.2</a:t>
                      </a:r>
                      <a:endParaRPr lang="en-GB" sz="1600" b="1" dirty="0"/>
                    </a:p>
                  </a:txBody>
                  <a:tcPr anchor="ctr"/>
                </a:tc>
                <a:tc>
                  <a:txBody>
                    <a:bodyPr/>
                    <a:lstStyle/>
                    <a:p>
                      <a:pPr algn="ctr"/>
                      <a:r>
                        <a:rPr lang="en-GB" sz="1600" b="1" dirty="0" smtClean="0"/>
                        <a:t>2.2</a:t>
                      </a:r>
                      <a:endParaRPr lang="en-GB" sz="1600" b="1" dirty="0"/>
                    </a:p>
                  </a:txBody>
                  <a:tcPr anchor="ctr"/>
                </a:tc>
                <a:tc>
                  <a:txBody>
                    <a:bodyPr/>
                    <a:lstStyle/>
                    <a:p>
                      <a:pPr algn="ctr"/>
                      <a:r>
                        <a:rPr lang="en-GB" sz="1600" b="1" dirty="0" smtClean="0"/>
                        <a:t>2.5</a:t>
                      </a:r>
                      <a:endParaRPr lang="en-GB" sz="1600" b="1" dirty="0"/>
                    </a:p>
                  </a:txBody>
                  <a:tcPr anchor="ctr">
                    <a:solidFill>
                      <a:srgbClr val="92D050"/>
                    </a:solidFill>
                  </a:tcPr>
                </a:tc>
              </a:tr>
            </a:tbl>
          </a:graphicData>
        </a:graphic>
      </p:graphicFrame>
      <p:sp>
        <p:nvSpPr>
          <p:cNvPr id="14" name="TextBox 13"/>
          <p:cNvSpPr txBox="1"/>
          <p:nvPr/>
        </p:nvSpPr>
        <p:spPr>
          <a:xfrm>
            <a:off x="2142486" y="914400"/>
            <a:ext cx="591829" cy="369332"/>
          </a:xfrm>
          <a:prstGeom prst="rect">
            <a:avLst/>
          </a:prstGeom>
          <a:noFill/>
        </p:spPr>
        <p:txBody>
          <a:bodyPr wrap="none" rtlCol="0">
            <a:spAutoFit/>
          </a:bodyPr>
          <a:lstStyle/>
          <a:p>
            <a:r>
              <a:rPr lang="en-GB" b="1" u="sng" dirty="0" smtClean="0"/>
              <a:t>Thai</a:t>
            </a:r>
            <a:endParaRPr lang="en-GB" b="1" u="sng" dirty="0"/>
          </a:p>
        </p:txBody>
      </p:sp>
      <p:sp>
        <p:nvSpPr>
          <p:cNvPr id="16" name="TextBox 15"/>
          <p:cNvSpPr txBox="1"/>
          <p:nvPr/>
        </p:nvSpPr>
        <p:spPr>
          <a:xfrm>
            <a:off x="6190876" y="914400"/>
            <a:ext cx="1029449" cy="369332"/>
          </a:xfrm>
          <a:prstGeom prst="rect">
            <a:avLst/>
          </a:prstGeom>
          <a:noFill/>
        </p:spPr>
        <p:txBody>
          <a:bodyPr wrap="none" rtlCol="0">
            <a:spAutoFit/>
          </a:bodyPr>
          <a:lstStyle/>
          <a:p>
            <a:r>
              <a:rPr lang="en-GB" b="1" u="sng" dirty="0" smtClean="0"/>
              <a:t>Migrants</a:t>
            </a:r>
            <a:endParaRPr lang="en-GB" b="1" u="sng" dirty="0"/>
          </a:p>
        </p:txBody>
      </p:sp>
      <p:graphicFrame>
        <p:nvGraphicFramePr>
          <p:cNvPr id="17" name="Table 16"/>
          <p:cNvGraphicFramePr>
            <a:graphicFrameLocks noGrp="1"/>
          </p:cNvGraphicFramePr>
          <p:nvPr/>
        </p:nvGraphicFramePr>
        <p:xfrm>
          <a:off x="4800600" y="1295400"/>
          <a:ext cx="3810000" cy="3627120"/>
        </p:xfrm>
        <a:graphic>
          <a:graphicData uri="http://schemas.openxmlformats.org/drawingml/2006/table">
            <a:tbl>
              <a:tblPr firstRow="1" bandRow="1">
                <a:tableStyleId>{5C22544A-7EE6-4342-B048-85BDC9FD1C3A}</a:tableStyleId>
              </a:tblPr>
              <a:tblGrid>
                <a:gridCol w="1143000"/>
                <a:gridCol w="838200"/>
                <a:gridCol w="838200"/>
                <a:gridCol w="990600"/>
              </a:tblGrid>
              <a:tr h="497811">
                <a:tc>
                  <a:txBody>
                    <a:bodyPr/>
                    <a:lstStyle/>
                    <a:p>
                      <a:r>
                        <a:rPr lang="en-GB" sz="1600" dirty="0" smtClean="0"/>
                        <a:t>Media</a:t>
                      </a:r>
                      <a:endParaRPr lang="en-GB" sz="1600" dirty="0"/>
                    </a:p>
                  </a:txBody>
                  <a:tcPr/>
                </a:tc>
                <a:tc>
                  <a:txBody>
                    <a:bodyPr/>
                    <a:lstStyle/>
                    <a:p>
                      <a:pPr algn="ctr"/>
                      <a:r>
                        <a:rPr lang="en-GB" sz="1600" dirty="0" smtClean="0"/>
                        <a:t>Malaria</a:t>
                      </a:r>
                    </a:p>
                    <a:p>
                      <a:pPr algn="ctr"/>
                      <a:r>
                        <a:rPr lang="en-GB" sz="1600" dirty="0" smtClean="0"/>
                        <a:t>n=352</a:t>
                      </a:r>
                    </a:p>
                    <a:p>
                      <a:pPr algn="ctr"/>
                      <a:r>
                        <a:rPr lang="en-GB" sz="1600" dirty="0" smtClean="0"/>
                        <a:t>(%)</a:t>
                      </a:r>
                      <a:endParaRPr lang="en-GB" sz="1600" dirty="0"/>
                    </a:p>
                  </a:txBody>
                  <a:tcPr/>
                </a:tc>
                <a:tc>
                  <a:txBody>
                    <a:bodyPr/>
                    <a:lstStyle/>
                    <a:p>
                      <a:pPr algn="ctr"/>
                      <a:r>
                        <a:rPr lang="en-GB" sz="1600" dirty="0" smtClean="0"/>
                        <a:t>Dengue</a:t>
                      </a:r>
                    </a:p>
                    <a:p>
                      <a:pPr algn="ctr"/>
                      <a:r>
                        <a:rPr lang="en-GB" sz="1600" dirty="0" smtClean="0"/>
                        <a:t>n=319</a:t>
                      </a:r>
                    </a:p>
                    <a:p>
                      <a:pPr algn="ctr"/>
                      <a:r>
                        <a:rPr lang="en-GB" sz="1600" dirty="0" smtClean="0"/>
                        <a:t>(%)</a:t>
                      </a:r>
                      <a:endParaRPr lang="en-GB" sz="1600" dirty="0"/>
                    </a:p>
                  </a:txBody>
                  <a:tcPr/>
                </a:tc>
                <a:tc>
                  <a:txBody>
                    <a:bodyPr/>
                    <a:lstStyle/>
                    <a:p>
                      <a:pPr algn="ctr"/>
                      <a:r>
                        <a:rPr lang="en-GB" sz="1600" dirty="0" smtClean="0"/>
                        <a:t>H1N5/N1</a:t>
                      </a:r>
                    </a:p>
                    <a:p>
                      <a:pPr algn="ctr"/>
                      <a:r>
                        <a:rPr lang="en-GB" sz="1600" dirty="0" smtClean="0"/>
                        <a:t>n=265</a:t>
                      </a:r>
                    </a:p>
                    <a:p>
                      <a:pPr algn="ctr"/>
                      <a:r>
                        <a:rPr lang="en-GB" sz="1600" dirty="0" smtClean="0"/>
                        <a:t>(%)</a:t>
                      </a:r>
                      <a:endParaRPr lang="en-GB" sz="1600" dirty="0"/>
                    </a:p>
                  </a:txBody>
                  <a:tcPr/>
                </a:tc>
              </a:tr>
              <a:tr h="318774">
                <a:tc>
                  <a:txBody>
                    <a:bodyPr/>
                    <a:lstStyle/>
                    <a:p>
                      <a:r>
                        <a:rPr lang="en-GB" sz="1600" dirty="0" smtClean="0"/>
                        <a:t>TV</a:t>
                      </a:r>
                      <a:endParaRPr lang="en-GB" sz="1600" dirty="0"/>
                    </a:p>
                  </a:txBody>
                  <a:tcPr/>
                </a:tc>
                <a:tc>
                  <a:txBody>
                    <a:bodyPr/>
                    <a:lstStyle/>
                    <a:p>
                      <a:pPr algn="ctr"/>
                      <a:r>
                        <a:rPr lang="en-GB" sz="1600" dirty="0" smtClean="0"/>
                        <a:t>42</a:t>
                      </a:r>
                      <a:endParaRPr lang="en-GB" sz="1600" dirty="0"/>
                    </a:p>
                  </a:txBody>
                  <a:tcPr/>
                </a:tc>
                <a:tc>
                  <a:txBody>
                    <a:bodyPr/>
                    <a:lstStyle/>
                    <a:p>
                      <a:pPr algn="ctr"/>
                      <a:r>
                        <a:rPr lang="en-GB" sz="1600" dirty="0" smtClean="0"/>
                        <a:t>39</a:t>
                      </a:r>
                      <a:endParaRPr lang="en-GB" sz="1600" dirty="0"/>
                    </a:p>
                  </a:txBody>
                  <a:tcPr/>
                </a:tc>
                <a:tc>
                  <a:txBody>
                    <a:bodyPr/>
                    <a:lstStyle/>
                    <a:p>
                      <a:pPr algn="ctr"/>
                      <a:r>
                        <a:rPr lang="en-GB" sz="1600" dirty="0" smtClean="0"/>
                        <a:t>40</a:t>
                      </a:r>
                      <a:endParaRPr lang="en-GB" sz="1600" dirty="0"/>
                    </a:p>
                  </a:txBody>
                  <a:tcPr/>
                </a:tc>
              </a:tr>
              <a:tr h="318774">
                <a:tc>
                  <a:txBody>
                    <a:bodyPr/>
                    <a:lstStyle/>
                    <a:p>
                      <a:r>
                        <a:rPr lang="en-GB" sz="1600" dirty="0" smtClean="0"/>
                        <a:t>HCWs</a:t>
                      </a:r>
                      <a:endParaRPr lang="en-GB" sz="1600" dirty="0"/>
                    </a:p>
                  </a:txBody>
                  <a:tcPr/>
                </a:tc>
                <a:tc>
                  <a:txBody>
                    <a:bodyPr/>
                    <a:lstStyle/>
                    <a:p>
                      <a:pPr algn="ctr"/>
                      <a:r>
                        <a:rPr lang="en-GB" sz="1600" dirty="0" smtClean="0"/>
                        <a:t>49</a:t>
                      </a:r>
                      <a:endParaRPr lang="en-GB" sz="1600" dirty="0"/>
                    </a:p>
                  </a:txBody>
                  <a:tcPr/>
                </a:tc>
                <a:tc>
                  <a:txBody>
                    <a:bodyPr/>
                    <a:lstStyle/>
                    <a:p>
                      <a:pPr algn="ctr"/>
                      <a:r>
                        <a:rPr lang="en-GB" sz="1600" dirty="0" smtClean="0"/>
                        <a:t>50</a:t>
                      </a:r>
                      <a:endParaRPr lang="en-GB" sz="1600" dirty="0"/>
                    </a:p>
                  </a:txBody>
                  <a:tcPr/>
                </a:tc>
                <a:tc>
                  <a:txBody>
                    <a:bodyPr/>
                    <a:lstStyle/>
                    <a:p>
                      <a:pPr algn="ctr"/>
                      <a:r>
                        <a:rPr lang="en-GB" sz="1600" dirty="0" smtClean="0"/>
                        <a:t>55</a:t>
                      </a:r>
                      <a:endParaRPr lang="en-GB" sz="1600" dirty="0"/>
                    </a:p>
                  </a:txBody>
                  <a:tcPr/>
                </a:tc>
              </a:tr>
              <a:tr h="318774">
                <a:tc>
                  <a:txBody>
                    <a:bodyPr/>
                    <a:lstStyle/>
                    <a:p>
                      <a:r>
                        <a:rPr lang="en-GB" sz="1600" dirty="0" smtClean="0"/>
                        <a:t>Newspaper</a:t>
                      </a:r>
                      <a:endParaRPr lang="en-GB" sz="1600" dirty="0"/>
                    </a:p>
                  </a:txBody>
                  <a:tcPr/>
                </a:tc>
                <a:tc>
                  <a:txBody>
                    <a:bodyPr/>
                    <a:lstStyle/>
                    <a:p>
                      <a:pPr algn="ctr"/>
                      <a:r>
                        <a:rPr lang="en-GB" sz="1600" dirty="0" smtClean="0"/>
                        <a:t>2</a:t>
                      </a:r>
                      <a:endParaRPr lang="en-GB" sz="1600" dirty="0"/>
                    </a:p>
                  </a:txBody>
                  <a:tcPr/>
                </a:tc>
                <a:tc>
                  <a:txBody>
                    <a:bodyPr/>
                    <a:lstStyle/>
                    <a:p>
                      <a:pPr algn="ctr"/>
                      <a:r>
                        <a:rPr lang="en-GB" sz="1600" dirty="0" smtClean="0"/>
                        <a:t>3</a:t>
                      </a:r>
                      <a:endParaRPr lang="en-GB" sz="1600" dirty="0"/>
                    </a:p>
                  </a:txBody>
                  <a:tcPr/>
                </a:tc>
                <a:tc>
                  <a:txBody>
                    <a:bodyPr/>
                    <a:lstStyle/>
                    <a:p>
                      <a:pPr algn="ctr"/>
                      <a:r>
                        <a:rPr lang="en-GB" sz="1600" dirty="0" smtClean="0"/>
                        <a:t>2</a:t>
                      </a:r>
                      <a:endParaRPr lang="en-GB" sz="1600" dirty="0"/>
                    </a:p>
                  </a:txBody>
                  <a:tcPr/>
                </a:tc>
              </a:tr>
              <a:tr h="318774">
                <a:tc>
                  <a:txBody>
                    <a:bodyPr/>
                    <a:lstStyle/>
                    <a:p>
                      <a:r>
                        <a:rPr lang="en-GB" sz="1600" dirty="0" smtClean="0"/>
                        <a:t>W-O-M</a:t>
                      </a:r>
                      <a:endParaRPr lang="en-GB" sz="1600" dirty="0"/>
                    </a:p>
                  </a:txBody>
                  <a:tcPr/>
                </a:tc>
                <a:tc>
                  <a:txBody>
                    <a:bodyPr/>
                    <a:lstStyle/>
                    <a:p>
                      <a:pPr algn="ctr"/>
                      <a:r>
                        <a:rPr lang="en-GB" sz="1600" dirty="0" smtClean="0"/>
                        <a:t>58</a:t>
                      </a:r>
                      <a:endParaRPr lang="en-GB" sz="1600" dirty="0"/>
                    </a:p>
                  </a:txBody>
                  <a:tcPr/>
                </a:tc>
                <a:tc>
                  <a:txBody>
                    <a:bodyPr/>
                    <a:lstStyle/>
                    <a:p>
                      <a:pPr algn="ctr"/>
                      <a:r>
                        <a:rPr lang="en-GB" sz="1600" dirty="0" smtClean="0"/>
                        <a:t>57</a:t>
                      </a:r>
                      <a:endParaRPr lang="en-GB" sz="1600" dirty="0"/>
                    </a:p>
                  </a:txBody>
                  <a:tcPr/>
                </a:tc>
                <a:tc>
                  <a:txBody>
                    <a:bodyPr/>
                    <a:lstStyle/>
                    <a:p>
                      <a:pPr algn="ctr"/>
                      <a:r>
                        <a:rPr lang="en-GB" sz="1600" dirty="0" smtClean="0"/>
                        <a:t>56</a:t>
                      </a:r>
                      <a:endParaRPr lang="en-GB" sz="1600" dirty="0"/>
                    </a:p>
                  </a:txBody>
                  <a:tcPr/>
                </a:tc>
              </a:tr>
              <a:tr h="318774">
                <a:tc>
                  <a:txBody>
                    <a:bodyPr/>
                    <a:lstStyle/>
                    <a:p>
                      <a:r>
                        <a:rPr lang="en-GB" sz="1600" dirty="0" smtClean="0"/>
                        <a:t>Radio</a:t>
                      </a:r>
                      <a:endParaRPr lang="en-GB" sz="1600" dirty="0"/>
                    </a:p>
                  </a:txBody>
                  <a:tcPr/>
                </a:tc>
                <a:tc>
                  <a:txBody>
                    <a:bodyPr/>
                    <a:lstStyle/>
                    <a:p>
                      <a:pPr algn="ctr"/>
                      <a:r>
                        <a:rPr lang="en-GB" sz="1600" dirty="0" smtClean="0"/>
                        <a:t>5</a:t>
                      </a:r>
                      <a:endParaRPr lang="en-GB" sz="1600" dirty="0"/>
                    </a:p>
                  </a:txBody>
                  <a:tcPr/>
                </a:tc>
                <a:tc>
                  <a:txBody>
                    <a:bodyPr/>
                    <a:lstStyle/>
                    <a:p>
                      <a:pPr algn="ctr"/>
                      <a:r>
                        <a:rPr lang="en-GB" sz="1600" dirty="0" smtClean="0"/>
                        <a:t>4</a:t>
                      </a:r>
                      <a:endParaRPr lang="en-GB" sz="1600" dirty="0"/>
                    </a:p>
                  </a:txBody>
                  <a:tcPr/>
                </a:tc>
                <a:tc>
                  <a:txBody>
                    <a:bodyPr/>
                    <a:lstStyle/>
                    <a:p>
                      <a:pPr algn="ctr"/>
                      <a:r>
                        <a:rPr lang="en-GB" sz="1600" dirty="0" smtClean="0"/>
                        <a:t>4</a:t>
                      </a:r>
                      <a:endParaRPr lang="en-GB" sz="1600" dirty="0"/>
                    </a:p>
                  </a:txBody>
                  <a:tcPr/>
                </a:tc>
              </a:tr>
              <a:tr h="318774">
                <a:tc>
                  <a:txBody>
                    <a:bodyPr/>
                    <a:lstStyle/>
                    <a:p>
                      <a:r>
                        <a:rPr lang="en-GB" sz="1600" dirty="0" smtClean="0"/>
                        <a:t>Posters</a:t>
                      </a:r>
                      <a:endParaRPr lang="en-GB" sz="1600" dirty="0"/>
                    </a:p>
                  </a:txBody>
                  <a:tcPr/>
                </a:tc>
                <a:tc>
                  <a:txBody>
                    <a:bodyPr/>
                    <a:lstStyle/>
                    <a:p>
                      <a:pPr algn="ctr"/>
                      <a:r>
                        <a:rPr lang="en-GB" sz="1600" dirty="0" smtClean="0"/>
                        <a:t>6</a:t>
                      </a:r>
                      <a:endParaRPr lang="en-GB" sz="1600" dirty="0"/>
                    </a:p>
                  </a:txBody>
                  <a:tcPr/>
                </a:tc>
                <a:tc>
                  <a:txBody>
                    <a:bodyPr/>
                    <a:lstStyle/>
                    <a:p>
                      <a:pPr algn="ctr"/>
                      <a:r>
                        <a:rPr lang="en-GB" sz="1600" dirty="0" smtClean="0"/>
                        <a:t>6</a:t>
                      </a:r>
                      <a:endParaRPr lang="en-GB" sz="1600" dirty="0"/>
                    </a:p>
                  </a:txBody>
                  <a:tcPr/>
                </a:tc>
                <a:tc>
                  <a:txBody>
                    <a:bodyPr/>
                    <a:lstStyle/>
                    <a:p>
                      <a:pPr algn="ctr"/>
                      <a:r>
                        <a:rPr lang="en-GB" sz="1600" dirty="0" smtClean="0"/>
                        <a:t>6</a:t>
                      </a:r>
                      <a:endParaRPr lang="en-GB" sz="1600" dirty="0"/>
                    </a:p>
                  </a:txBody>
                  <a:tcPr/>
                </a:tc>
              </a:tr>
              <a:tr h="318774">
                <a:tc>
                  <a:txBody>
                    <a:bodyPr/>
                    <a:lstStyle/>
                    <a:p>
                      <a:r>
                        <a:rPr lang="en-GB" sz="1600" dirty="0" smtClean="0"/>
                        <a:t>Employer</a:t>
                      </a:r>
                      <a:endParaRPr lang="en-GB" sz="1600" dirty="0"/>
                    </a:p>
                  </a:txBody>
                  <a:tcPr/>
                </a:tc>
                <a:tc>
                  <a:txBody>
                    <a:bodyPr/>
                    <a:lstStyle/>
                    <a:p>
                      <a:pPr algn="ctr"/>
                      <a:r>
                        <a:rPr lang="en-GB" sz="1600" dirty="0" smtClean="0"/>
                        <a:t>10</a:t>
                      </a:r>
                      <a:endParaRPr lang="en-GB" sz="1600" dirty="0"/>
                    </a:p>
                  </a:txBody>
                  <a:tcPr/>
                </a:tc>
                <a:tc>
                  <a:txBody>
                    <a:bodyPr/>
                    <a:lstStyle/>
                    <a:p>
                      <a:pPr algn="ctr"/>
                      <a:r>
                        <a:rPr lang="en-GB" sz="1600" dirty="0" smtClean="0"/>
                        <a:t>10</a:t>
                      </a:r>
                      <a:endParaRPr lang="en-GB" sz="1600" dirty="0"/>
                    </a:p>
                  </a:txBody>
                  <a:tcPr/>
                </a:tc>
                <a:tc>
                  <a:txBody>
                    <a:bodyPr/>
                    <a:lstStyle/>
                    <a:p>
                      <a:pPr algn="ctr"/>
                      <a:r>
                        <a:rPr lang="en-GB" sz="1600" dirty="0" smtClean="0"/>
                        <a:t>15</a:t>
                      </a:r>
                      <a:endParaRPr lang="en-GB" sz="1600" dirty="0"/>
                    </a:p>
                  </a:txBody>
                  <a:tcPr>
                    <a:solidFill>
                      <a:srgbClr val="92D050"/>
                    </a:solidFill>
                  </a:tcPr>
                </a:tc>
              </a:tr>
              <a:tr h="318774">
                <a:tc>
                  <a:txBody>
                    <a:bodyPr/>
                    <a:lstStyle/>
                    <a:p>
                      <a:r>
                        <a:rPr lang="en-GB" sz="1200" b="1" dirty="0" smtClean="0"/>
                        <a:t>Average no. of media sources</a:t>
                      </a:r>
                      <a:endParaRPr lang="en-GB" sz="1200" b="1" dirty="0"/>
                    </a:p>
                  </a:txBody>
                  <a:tcPr/>
                </a:tc>
                <a:tc>
                  <a:txBody>
                    <a:bodyPr/>
                    <a:lstStyle/>
                    <a:p>
                      <a:pPr algn="ctr"/>
                      <a:r>
                        <a:rPr lang="en-GB" sz="1600" b="1" dirty="0" smtClean="0"/>
                        <a:t>1.7</a:t>
                      </a:r>
                      <a:endParaRPr lang="en-GB" sz="1600" b="1" dirty="0"/>
                    </a:p>
                  </a:txBody>
                  <a:tcPr anchor="ctr"/>
                </a:tc>
                <a:tc>
                  <a:txBody>
                    <a:bodyPr/>
                    <a:lstStyle/>
                    <a:p>
                      <a:pPr algn="ctr"/>
                      <a:r>
                        <a:rPr lang="en-GB" sz="1600" b="1" dirty="0" smtClean="0"/>
                        <a:t>1.7</a:t>
                      </a:r>
                      <a:endParaRPr lang="en-GB" sz="1600" b="1" dirty="0"/>
                    </a:p>
                  </a:txBody>
                  <a:tcPr anchor="ctr"/>
                </a:tc>
                <a:tc>
                  <a:txBody>
                    <a:bodyPr/>
                    <a:lstStyle/>
                    <a:p>
                      <a:pPr algn="ctr"/>
                      <a:r>
                        <a:rPr lang="en-GB" sz="1600" b="1" dirty="0" smtClean="0"/>
                        <a:t>1.8</a:t>
                      </a:r>
                      <a:endParaRPr lang="en-GB" sz="1600" b="1" dirty="0"/>
                    </a:p>
                  </a:txBody>
                  <a:tcPr anchor="ctr"/>
                </a:tc>
              </a:tr>
            </a:tbl>
          </a:graphicData>
        </a:graphic>
      </p:graphicFrame>
      <p:sp>
        <p:nvSpPr>
          <p:cNvPr id="18" name="TextBox 17"/>
          <p:cNvSpPr txBox="1"/>
          <p:nvPr/>
        </p:nvSpPr>
        <p:spPr>
          <a:xfrm>
            <a:off x="685800" y="6400800"/>
            <a:ext cx="2071401" cy="261610"/>
          </a:xfrm>
          <a:prstGeom prst="rect">
            <a:avLst/>
          </a:prstGeom>
          <a:noFill/>
        </p:spPr>
        <p:txBody>
          <a:bodyPr wrap="none" rtlCol="0">
            <a:spAutoFit/>
          </a:bodyPr>
          <a:lstStyle/>
          <a:p>
            <a:r>
              <a:rPr lang="en-GB" sz="1100" i="1" dirty="0" smtClean="0"/>
              <a:t>Base: Those aware of the disease</a:t>
            </a:r>
            <a:endParaRPr lang="en-GB" sz="1100" i="1"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P108005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Rounded Rectangle 8"/>
          <p:cNvSpPr/>
          <p:nvPr/>
        </p:nvSpPr>
        <p:spPr>
          <a:xfrm>
            <a:off x="609600" y="43434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10" name="Title 1"/>
          <p:cNvSpPr>
            <a:spLocks noGrp="1"/>
          </p:cNvSpPr>
          <p:nvPr>
            <p:ph type="title"/>
          </p:nvPr>
        </p:nvSpPr>
        <p:spPr>
          <a:xfrm>
            <a:off x="723900" y="4343400"/>
            <a:ext cx="7772400" cy="993775"/>
          </a:xfrm>
        </p:spPr>
        <p:txBody>
          <a:bodyPr>
            <a:normAutofit/>
          </a:bodyPr>
          <a:lstStyle/>
          <a:p>
            <a:r>
              <a:rPr lang="en-GB" dirty="0" smtClean="0"/>
              <a:t>Appendix: Profiles of Migrant Camps</a:t>
            </a:r>
            <a:endParaRPr lang="en-GB" dirty="0"/>
          </a:p>
        </p:txBody>
      </p:sp>
      <p:sp>
        <p:nvSpPr>
          <p:cNvPr id="11" name="Text Placeholder 2"/>
          <p:cNvSpPr>
            <a:spLocks noGrp="1"/>
          </p:cNvSpPr>
          <p:nvPr>
            <p:ph type="body" idx="1"/>
          </p:nvPr>
        </p:nvSpPr>
        <p:spPr>
          <a:xfrm>
            <a:off x="723900" y="5357813"/>
            <a:ext cx="7772400" cy="966787"/>
          </a:xfrm>
        </p:spPr>
        <p:txBody>
          <a:bodyPr/>
          <a:lstStyle/>
          <a:p>
            <a:r>
              <a:rPr lang="en-GB" dirty="0" smtClean="0"/>
              <a:t>Observational data collected at each migrant camp to identify the extent to which different camps are faced with different risks</a:t>
            </a:r>
            <a:endParaRPr lang="en-GB"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274638"/>
            <a:ext cx="8686800" cy="639762"/>
          </a:xfrm>
        </p:spPr>
        <p:txBody>
          <a:bodyPr/>
          <a:lstStyle/>
          <a:p>
            <a:pPr eaLnBrk="1" hangingPunct="1"/>
            <a:r>
              <a:rPr lang="en-GB" sz="3200" smtClean="0">
                <a:latin typeface="Nyala"/>
              </a:rPr>
              <a:t>Migrant Camp Locations</a:t>
            </a:r>
            <a:endParaRPr lang="en-GB" sz="2000" smtClean="0">
              <a:solidFill>
                <a:srgbClr val="C00000"/>
              </a:solidFill>
              <a:latin typeface="Nyala"/>
            </a:endParaRPr>
          </a:p>
        </p:txBody>
      </p:sp>
      <p:graphicFrame>
        <p:nvGraphicFramePr>
          <p:cNvPr id="5" name="Table 4"/>
          <p:cNvGraphicFramePr>
            <a:graphicFrameLocks noGrp="1"/>
          </p:cNvGraphicFramePr>
          <p:nvPr/>
        </p:nvGraphicFramePr>
        <p:xfrm>
          <a:off x="698500" y="1066800"/>
          <a:ext cx="3111499" cy="5181596"/>
        </p:xfrm>
        <a:graphic>
          <a:graphicData uri="http://schemas.openxmlformats.org/drawingml/2006/table">
            <a:tbl>
              <a:tblPr firstRow="1" bandRow="1">
                <a:tableStyleId>{5C22544A-7EE6-4342-B048-85BDC9FD1C3A}</a:tableStyleId>
              </a:tblPr>
              <a:tblGrid>
                <a:gridCol w="466725"/>
                <a:gridCol w="2644774"/>
              </a:tblGrid>
              <a:tr h="429116">
                <a:tc>
                  <a:txBody>
                    <a:bodyPr/>
                    <a:lstStyle/>
                    <a:p>
                      <a:pPr marL="0" marR="0" algn="ctr">
                        <a:spcBef>
                          <a:spcPts val="0"/>
                        </a:spcBef>
                        <a:spcAft>
                          <a:spcPts val="0"/>
                        </a:spcAft>
                      </a:pPr>
                      <a:r>
                        <a:rPr lang="en-GB" sz="1400" b="1" dirty="0" smtClean="0">
                          <a:latin typeface="Arial" pitchFamily="34" charset="0"/>
                          <a:ea typeface="Times New Roman"/>
                          <a:cs typeface="Arial" pitchFamily="34" charset="0"/>
                        </a:rPr>
                        <a:t>No.</a:t>
                      </a:r>
                      <a:endParaRPr lang="en-US" sz="14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Camp</a:t>
                      </a:r>
                      <a:endParaRPr lang="en-US" sz="1400" dirty="0">
                        <a:latin typeface="Arial" pitchFamily="34" charset="0"/>
                        <a:ea typeface="Times New Roman"/>
                        <a:cs typeface="Arial" pitchFamily="34" charset="0"/>
                      </a:endParaRPr>
                    </a:p>
                  </a:txBody>
                  <a:tcPr marL="68580" marR="68580" marT="0" marB="0"/>
                </a:tc>
              </a:tr>
              <a:tr h="316832">
                <a:tc>
                  <a:txBody>
                    <a:bodyPr/>
                    <a:lstStyle/>
                    <a:p>
                      <a:pPr algn="ctr" fontAlgn="b"/>
                      <a:r>
                        <a:rPr lang="en-US" sz="1400" b="0" i="0" u="none" strike="noStrike" dirty="0">
                          <a:solidFill>
                            <a:srgbClr val="000000"/>
                          </a:solidFill>
                          <a:latin typeface="Calibri"/>
                        </a:rPr>
                        <a:t>1</a:t>
                      </a:r>
                    </a:p>
                  </a:txBody>
                  <a:tcPr marL="9525" marR="9525" marT="9525" marB="0" anchor="b"/>
                </a:tc>
                <a:tc>
                  <a:txBody>
                    <a:bodyPr/>
                    <a:lstStyle/>
                    <a:p>
                      <a:pPr algn="l" fontAlgn="b"/>
                      <a:r>
                        <a:rPr lang="en-US" sz="1400" b="0" i="0" u="none" strike="noStrike" dirty="0" err="1" smtClean="0">
                          <a:solidFill>
                            <a:srgbClr val="000000"/>
                          </a:solidFill>
                          <a:latin typeface="Calibri"/>
                        </a:rPr>
                        <a:t>Klong</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Pak Bang</a:t>
                      </a:r>
                    </a:p>
                  </a:txBody>
                  <a:tcPr marL="9525" marR="9525" marT="9525" marB="0" anchor="b"/>
                </a:tc>
              </a:tr>
              <a:tr h="316832">
                <a:tc>
                  <a:txBody>
                    <a:bodyPr/>
                    <a:lstStyle/>
                    <a:p>
                      <a:pPr algn="ctr" fontAlgn="b"/>
                      <a:r>
                        <a:rPr lang="en-US" sz="1400" b="0" i="0" u="none" strike="noStrike" dirty="0" smtClean="0">
                          <a:solidFill>
                            <a:srgbClr val="000000"/>
                          </a:solidFill>
                          <a:latin typeface="Calibri"/>
                        </a:rPr>
                        <a:t>2</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err="1" smtClean="0">
                          <a:solidFill>
                            <a:srgbClr val="000000"/>
                          </a:solidFill>
                          <a:latin typeface="Calibri"/>
                        </a:rPr>
                        <a:t>Koh</a:t>
                      </a:r>
                      <a:r>
                        <a:rPr lang="en-US" sz="1400" b="0" i="0" u="none" strike="noStrike" dirty="0" smtClean="0">
                          <a:solidFill>
                            <a:srgbClr val="000000"/>
                          </a:solidFill>
                          <a:latin typeface="Calibri"/>
                        </a:rPr>
                        <a:t> </a:t>
                      </a:r>
                      <a:r>
                        <a:rPr lang="en-US" sz="1400" b="0" i="0" u="none" strike="noStrike" dirty="0" err="1">
                          <a:solidFill>
                            <a:srgbClr val="000000"/>
                          </a:solidFill>
                          <a:latin typeface="Calibri"/>
                        </a:rPr>
                        <a:t>Sirey</a:t>
                      </a:r>
                      <a:endParaRPr lang="en-US" sz="1400" b="0" i="0" u="none" strike="noStrike" dirty="0">
                        <a:solidFill>
                          <a:srgbClr val="000000"/>
                        </a:solidFill>
                        <a:latin typeface="Calibri"/>
                      </a:endParaRPr>
                    </a:p>
                  </a:txBody>
                  <a:tcPr marL="9525" marR="9525" marT="9525" marB="0" anchor="b"/>
                </a:tc>
              </a:tr>
              <a:tr h="316832">
                <a:tc>
                  <a:txBody>
                    <a:bodyPr/>
                    <a:lstStyle/>
                    <a:p>
                      <a:pPr algn="ctr" fontAlgn="b"/>
                      <a:r>
                        <a:rPr lang="en-US" sz="1400" b="0" i="0" u="none" strike="noStrike" dirty="0" smtClean="0">
                          <a:solidFill>
                            <a:srgbClr val="000000"/>
                          </a:solidFill>
                          <a:latin typeface="Calibri"/>
                        </a:rPr>
                        <a:t>3</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err="1">
                          <a:solidFill>
                            <a:srgbClr val="000000"/>
                          </a:solidFill>
                          <a:latin typeface="Calibri"/>
                        </a:rPr>
                        <a:t>Sapan</a:t>
                      </a:r>
                      <a:r>
                        <a:rPr lang="en-US" sz="1400" b="0" i="0" u="none" strike="noStrike" dirty="0">
                          <a:solidFill>
                            <a:srgbClr val="000000"/>
                          </a:solidFill>
                          <a:latin typeface="Calibri"/>
                        </a:rPr>
                        <a:t> </a:t>
                      </a:r>
                      <a:r>
                        <a:rPr lang="en-US" sz="1400" b="0" i="0" u="none" strike="noStrike" dirty="0" err="1">
                          <a:solidFill>
                            <a:srgbClr val="000000"/>
                          </a:solidFill>
                          <a:latin typeface="Calibri"/>
                        </a:rPr>
                        <a:t>Pramong</a:t>
                      </a:r>
                      <a:r>
                        <a:rPr lang="en-US" sz="1400" b="0" i="0" u="none" strike="noStrike" dirty="0">
                          <a:solidFill>
                            <a:srgbClr val="000000"/>
                          </a:solidFill>
                          <a:latin typeface="Calibri"/>
                        </a:rPr>
                        <a:t> / Sang </a:t>
                      </a:r>
                      <a:r>
                        <a:rPr lang="en-US" sz="1400" b="0" i="0" u="none" strike="noStrike" dirty="0" err="1">
                          <a:solidFill>
                            <a:srgbClr val="000000"/>
                          </a:solidFill>
                          <a:latin typeface="Calibri"/>
                        </a:rPr>
                        <a:t>Arun</a:t>
                      </a:r>
                      <a:r>
                        <a:rPr lang="en-US" sz="1400" b="0" i="0" u="none" strike="noStrike" dirty="0">
                          <a:solidFill>
                            <a:srgbClr val="000000"/>
                          </a:solidFill>
                          <a:latin typeface="Calibri"/>
                        </a:rPr>
                        <a:t> Pier</a:t>
                      </a:r>
                    </a:p>
                  </a:txBody>
                  <a:tcPr marL="9525" marR="9525" marT="9525" marB="0" anchor="b"/>
                </a:tc>
              </a:tr>
              <a:tr h="316832">
                <a:tc>
                  <a:txBody>
                    <a:bodyPr/>
                    <a:lstStyle/>
                    <a:p>
                      <a:pPr algn="ctr" fontAlgn="b"/>
                      <a:r>
                        <a:rPr lang="en-US" sz="1400" b="0" i="0" u="none" strike="noStrike" dirty="0" smtClean="0">
                          <a:solidFill>
                            <a:srgbClr val="000000"/>
                          </a:solidFill>
                          <a:latin typeface="Calibri"/>
                        </a:rPr>
                        <a:t>4</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Nara</a:t>
                      </a:r>
                      <a:r>
                        <a:rPr lang="en-US" sz="1400" b="0" i="0" u="none" strike="noStrike" baseline="0" dirty="0" smtClean="0">
                          <a:solidFill>
                            <a:srgbClr val="000000"/>
                          </a:solidFill>
                          <a:latin typeface="Calibri"/>
                        </a:rPr>
                        <a:t> Project</a:t>
                      </a:r>
                      <a:endParaRPr lang="en-US" sz="1400" b="0" i="0" u="none" strike="noStrike" dirty="0">
                        <a:solidFill>
                          <a:srgbClr val="000000"/>
                        </a:solidFill>
                        <a:latin typeface="Calibri"/>
                      </a:endParaRPr>
                    </a:p>
                  </a:txBody>
                  <a:tcPr marL="9525" marR="9525" marT="9525" marB="0" anchor="b"/>
                </a:tc>
              </a:tr>
              <a:tr h="316832">
                <a:tc>
                  <a:txBody>
                    <a:bodyPr/>
                    <a:lstStyle/>
                    <a:p>
                      <a:pPr algn="ctr" fontAlgn="b"/>
                      <a:r>
                        <a:rPr lang="en-US" sz="1400" b="0" i="0" u="none" strike="noStrike" dirty="0" smtClean="0">
                          <a:solidFill>
                            <a:srgbClr val="000000"/>
                          </a:solidFill>
                          <a:latin typeface="Calibri"/>
                        </a:rPr>
                        <a:t>5</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err="1" smtClean="0">
                          <a:solidFill>
                            <a:srgbClr val="000000"/>
                          </a:solidFill>
                          <a:latin typeface="Calibri"/>
                        </a:rPr>
                        <a:t>Nai</a:t>
                      </a:r>
                      <a:r>
                        <a:rPr lang="en-US" sz="1400" b="0" i="0" u="none" strike="noStrike" baseline="0" dirty="0" smtClean="0">
                          <a:solidFill>
                            <a:srgbClr val="000000"/>
                          </a:solidFill>
                          <a:latin typeface="Calibri"/>
                        </a:rPr>
                        <a:t> </a:t>
                      </a:r>
                      <a:r>
                        <a:rPr lang="en-US" sz="1400" b="0" i="0" u="none" strike="noStrike" baseline="0" dirty="0" err="1" smtClean="0">
                          <a:solidFill>
                            <a:srgbClr val="000000"/>
                          </a:solidFill>
                          <a:latin typeface="Calibri"/>
                        </a:rPr>
                        <a:t>Somsak</a:t>
                      </a:r>
                      <a:endParaRPr lang="en-US" sz="1400" b="0" i="0" u="none" strike="noStrike" dirty="0">
                        <a:solidFill>
                          <a:srgbClr val="000000"/>
                        </a:solidFill>
                        <a:latin typeface="Calibri"/>
                      </a:endParaRPr>
                    </a:p>
                  </a:txBody>
                  <a:tcPr marL="9525" marR="9525" marT="9525" marB="0" anchor="b"/>
                </a:tc>
              </a:tr>
              <a:tr h="316832">
                <a:tc>
                  <a:txBody>
                    <a:bodyPr/>
                    <a:lstStyle/>
                    <a:p>
                      <a:pPr algn="ctr" fontAlgn="b"/>
                      <a:r>
                        <a:rPr lang="en-US" sz="1400" b="0" i="0" u="none" strike="noStrike" dirty="0" smtClean="0">
                          <a:solidFill>
                            <a:srgbClr val="000000"/>
                          </a:solidFill>
                          <a:latin typeface="Calibri"/>
                        </a:rPr>
                        <a:t>6</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err="1" smtClean="0">
                          <a:solidFill>
                            <a:srgbClr val="000000"/>
                          </a:solidFill>
                          <a:latin typeface="Calibri"/>
                        </a:rPr>
                        <a:t>Koh</a:t>
                      </a:r>
                      <a:r>
                        <a:rPr lang="en-US" sz="1400" b="0" i="0" u="none" strike="noStrike" dirty="0" smtClean="0">
                          <a:solidFill>
                            <a:srgbClr val="000000"/>
                          </a:solidFill>
                          <a:latin typeface="Calibri"/>
                        </a:rPr>
                        <a:t> </a:t>
                      </a:r>
                      <a:r>
                        <a:rPr lang="en-US" sz="1400" b="0" i="0" u="none" strike="noStrike" dirty="0" err="1" smtClean="0">
                          <a:solidFill>
                            <a:srgbClr val="000000"/>
                          </a:solidFill>
                          <a:latin typeface="Calibri"/>
                        </a:rPr>
                        <a:t>Kaew</a:t>
                      </a:r>
                      <a:r>
                        <a:rPr lang="en-US" sz="1400" b="0" i="0" u="none" strike="noStrike" dirty="0" smtClean="0">
                          <a:solidFill>
                            <a:srgbClr val="000000"/>
                          </a:solidFill>
                          <a:latin typeface="Calibri"/>
                        </a:rPr>
                        <a:t> / Behind int’l </a:t>
                      </a:r>
                      <a:r>
                        <a:rPr lang="en-US" sz="1400" b="0" i="0" u="none" strike="noStrike" dirty="0">
                          <a:solidFill>
                            <a:srgbClr val="000000"/>
                          </a:solidFill>
                          <a:latin typeface="Calibri"/>
                        </a:rPr>
                        <a:t>school</a:t>
                      </a:r>
                    </a:p>
                  </a:txBody>
                  <a:tcPr marL="9525" marR="9525" marT="9525" marB="0" anchor="b"/>
                </a:tc>
              </a:tr>
              <a:tr h="316832">
                <a:tc>
                  <a:txBody>
                    <a:bodyPr/>
                    <a:lstStyle/>
                    <a:p>
                      <a:pPr algn="ctr" fontAlgn="b"/>
                      <a:r>
                        <a:rPr lang="en-US" sz="1400" b="0" i="0" u="none" strike="noStrike" dirty="0" smtClean="0">
                          <a:solidFill>
                            <a:srgbClr val="000000"/>
                          </a:solidFill>
                          <a:latin typeface="Calibri"/>
                        </a:rPr>
                        <a:t>7</a:t>
                      </a:r>
                      <a:endParaRPr lang="en-US" sz="1400" b="0" i="0" u="none" strike="noStrike" dirty="0">
                        <a:solidFill>
                          <a:srgbClr val="000000"/>
                        </a:solidFill>
                        <a:latin typeface="Calibri"/>
                      </a:endParaRPr>
                    </a:p>
                  </a:txBody>
                  <a:tcPr marL="9525" marR="9525" marT="9525" marB="0" anchor="b"/>
                </a:tc>
                <a:tc>
                  <a:txBody>
                    <a:bodyPr/>
                    <a:lstStyle/>
                    <a:p>
                      <a:pPr algn="l" fontAlgn="b"/>
                      <a:r>
                        <a:rPr lang="es-ES" sz="1400" b="0" i="0" u="none" strike="noStrike" dirty="0" err="1" smtClean="0">
                          <a:solidFill>
                            <a:srgbClr val="000000"/>
                          </a:solidFill>
                          <a:latin typeface="Calibri"/>
                        </a:rPr>
                        <a:t>Karon</a:t>
                      </a:r>
                      <a:r>
                        <a:rPr lang="es-ES" sz="1400" b="0" i="0" u="none" strike="noStrike" dirty="0" smtClean="0">
                          <a:solidFill>
                            <a:srgbClr val="000000"/>
                          </a:solidFill>
                          <a:latin typeface="Calibri"/>
                        </a:rPr>
                        <a:t> Temple</a:t>
                      </a:r>
                      <a:endParaRPr lang="es-ES" sz="1400" b="0" i="0" u="none" strike="noStrike" dirty="0">
                        <a:solidFill>
                          <a:srgbClr val="000000"/>
                        </a:solidFill>
                        <a:latin typeface="Calibri"/>
                      </a:endParaRPr>
                    </a:p>
                  </a:txBody>
                  <a:tcPr marL="9525" marR="9525" marT="9525" marB="0" anchor="b"/>
                </a:tc>
              </a:tr>
              <a:tr h="316832">
                <a:tc>
                  <a:txBody>
                    <a:bodyPr/>
                    <a:lstStyle/>
                    <a:p>
                      <a:pPr algn="ctr" fontAlgn="b"/>
                      <a:r>
                        <a:rPr lang="en-US" sz="1400" b="0" i="0" u="none" strike="noStrike" dirty="0" smtClean="0">
                          <a:solidFill>
                            <a:srgbClr val="000000"/>
                          </a:solidFill>
                          <a:latin typeface="Calibri"/>
                        </a:rPr>
                        <a:t>8</a:t>
                      </a:r>
                      <a:endParaRPr lang="en-US" sz="1400" b="0" i="0" u="none" strike="noStrike" dirty="0">
                        <a:solidFill>
                          <a:srgbClr val="000000"/>
                        </a:solidFill>
                        <a:latin typeface="Calibri"/>
                      </a:endParaRPr>
                    </a:p>
                  </a:txBody>
                  <a:tcPr marL="9525" marR="9525" marT="9525" marB="0" anchor="b"/>
                </a:tc>
                <a:tc>
                  <a:txBody>
                    <a:bodyPr/>
                    <a:lstStyle/>
                    <a:p>
                      <a:pPr algn="l" fontAlgn="b"/>
                      <a:r>
                        <a:rPr lang="es-ES" sz="1400" b="0" i="0" u="none" strike="noStrike" dirty="0" err="1" smtClean="0">
                          <a:solidFill>
                            <a:srgbClr val="000000"/>
                          </a:solidFill>
                          <a:latin typeface="+mn-lt"/>
                        </a:rPr>
                        <a:t>Pra</a:t>
                      </a:r>
                      <a:r>
                        <a:rPr lang="es-ES" sz="1400" b="0" i="0" u="none" strike="noStrike" dirty="0" smtClean="0">
                          <a:solidFill>
                            <a:srgbClr val="000000"/>
                          </a:solidFill>
                          <a:latin typeface="+mn-lt"/>
                        </a:rPr>
                        <a:t> Yai Temple </a:t>
                      </a:r>
                      <a:endParaRPr lang="en-US" sz="1400" b="0" i="0" u="none" strike="noStrike" dirty="0">
                        <a:solidFill>
                          <a:srgbClr val="000000"/>
                        </a:solidFill>
                        <a:latin typeface="Calibri"/>
                      </a:endParaRPr>
                    </a:p>
                  </a:txBody>
                  <a:tcPr marL="9525" marR="9525" marT="9525" marB="0" anchor="b"/>
                </a:tc>
              </a:tr>
              <a:tr h="316832">
                <a:tc>
                  <a:txBody>
                    <a:bodyPr/>
                    <a:lstStyle/>
                    <a:p>
                      <a:pPr algn="ctr" fontAlgn="b"/>
                      <a:r>
                        <a:rPr lang="en-US" sz="1400" b="0" i="0" u="none" strike="noStrike" dirty="0" smtClean="0">
                          <a:solidFill>
                            <a:srgbClr val="000000"/>
                          </a:solidFill>
                          <a:latin typeface="Calibri"/>
                        </a:rPr>
                        <a:t>9</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err="1">
                          <a:solidFill>
                            <a:srgbClr val="000000"/>
                          </a:solidFill>
                          <a:latin typeface="Calibri"/>
                        </a:rPr>
                        <a:t>Soi</a:t>
                      </a:r>
                      <a:r>
                        <a:rPr lang="en-US" sz="1400" b="0" i="0" u="none" strike="noStrike" dirty="0">
                          <a:solidFill>
                            <a:srgbClr val="000000"/>
                          </a:solidFill>
                          <a:latin typeface="Calibri"/>
                        </a:rPr>
                        <a:t> Mau </a:t>
                      </a:r>
                      <a:r>
                        <a:rPr lang="en-US" sz="1400" b="0" i="0" u="none" strike="noStrike" dirty="0" err="1">
                          <a:solidFill>
                            <a:srgbClr val="000000"/>
                          </a:solidFill>
                          <a:latin typeface="Calibri"/>
                        </a:rPr>
                        <a:t>Khoa</a:t>
                      </a:r>
                      <a:endParaRPr lang="en-US" sz="1400" b="0" i="0" u="none" strike="noStrike" dirty="0">
                        <a:solidFill>
                          <a:srgbClr val="000000"/>
                        </a:solidFill>
                        <a:latin typeface="Calibri"/>
                      </a:endParaRPr>
                    </a:p>
                  </a:txBody>
                  <a:tcPr marL="9525" marR="9525" marT="9525" marB="0" anchor="b"/>
                </a:tc>
              </a:tr>
              <a:tr h="316832">
                <a:tc>
                  <a:txBody>
                    <a:bodyPr/>
                    <a:lstStyle/>
                    <a:p>
                      <a:pPr algn="ctr" fontAlgn="b"/>
                      <a:r>
                        <a:rPr lang="en-US" sz="1400" b="0" i="0" u="none" strike="noStrike" dirty="0" smtClean="0">
                          <a:solidFill>
                            <a:srgbClr val="000000"/>
                          </a:solidFill>
                          <a:latin typeface="Calibri"/>
                        </a:rPr>
                        <a:t>10</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Para</a:t>
                      </a:r>
                      <a:endParaRPr lang="en-US" sz="1400" b="0" i="0" u="none" strike="noStrike" dirty="0">
                        <a:solidFill>
                          <a:srgbClr val="000000"/>
                        </a:solidFill>
                        <a:latin typeface="Calibri"/>
                      </a:endParaRPr>
                    </a:p>
                  </a:txBody>
                  <a:tcPr marL="9525" marR="9525" marT="9525" marB="0" anchor="b"/>
                </a:tc>
              </a:tr>
              <a:tr h="316832">
                <a:tc>
                  <a:txBody>
                    <a:bodyPr/>
                    <a:lstStyle/>
                    <a:p>
                      <a:pPr algn="ctr" fontAlgn="b"/>
                      <a:r>
                        <a:rPr lang="en-US" sz="1400" b="0" i="0" u="none" strike="noStrike" dirty="0" smtClean="0">
                          <a:solidFill>
                            <a:srgbClr val="000000"/>
                          </a:solidFill>
                          <a:latin typeface="Calibri"/>
                        </a:rPr>
                        <a:t>11</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err="1">
                          <a:solidFill>
                            <a:srgbClr val="000000"/>
                          </a:solidFill>
                          <a:latin typeface="Calibri"/>
                        </a:rPr>
                        <a:t>Khao</a:t>
                      </a:r>
                      <a:r>
                        <a:rPr lang="en-US" sz="1400" b="0" i="0" u="none" strike="noStrike" dirty="0">
                          <a:solidFill>
                            <a:srgbClr val="000000"/>
                          </a:solidFill>
                          <a:latin typeface="Calibri"/>
                        </a:rPr>
                        <a:t> </a:t>
                      </a:r>
                      <a:r>
                        <a:rPr lang="en-US" sz="1400" b="0" i="0" u="none" strike="noStrike" dirty="0" err="1">
                          <a:solidFill>
                            <a:srgbClr val="000000"/>
                          </a:solidFill>
                          <a:latin typeface="Calibri"/>
                        </a:rPr>
                        <a:t>Pae</a:t>
                      </a:r>
                      <a:r>
                        <a:rPr lang="en-US" sz="1400" b="0" i="0" u="none" strike="noStrike" dirty="0">
                          <a:solidFill>
                            <a:srgbClr val="000000"/>
                          </a:solidFill>
                          <a:latin typeface="Calibri"/>
                        </a:rPr>
                        <a:t> Aw</a:t>
                      </a:r>
                    </a:p>
                  </a:txBody>
                  <a:tcPr marL="9525" marR="9525" marT="9525" marB="0" anchor="b"/>
                </a:tc>
              </a:tr>
              <a:tr h="316832">
                <a:tc>
                  <a:txBody>
                    <a:bodyPr/>
                    <a:lstStyle/>
                    <a:p>
                      <a:pPr algn="ctr" fontAlgn="b"/>
                      <a:r>
                        <a:rPr lang="en-US" sz="1400" b="0" i="0" u="none" strike="noStrike" dirty="0" smtClean="0">
                          <a:solidFill>
                            <a:srgbClr val="000000"/>
                          </a:solidFill>
                          <a:latin typeface="Calibri"/>
                        </a:rPr>
                        <a:t>12</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err="1">
                          <a:solidFill>
                            <a:srgbClr val="000000"/>
                          </a:solidFill>
                          <a:latin typeface="Calibri"/>
                        </a:rPr>
                        <a:t>Khoa</a:t>
                      </a:r>
                      <a:r>
                        <a:rPr lang="en-US" sz="1400" b="0" i="0" u="none" strike="noStrike" dirty="0">
                          <a:solidFill>
                            <a:srgbClr val="000000"/>
                          </a:solidFill>
                          <a:latin typeface="Calibri"/>
                        </a:rPr>
                        <a:t> </a:t>
                      </a:r>
                      <a:r>
                        <a:rPr lang="en-US" sz="1400" b="0" i="0" u="none" strike="noStrike" dirty="0" err="1">
                          <a:solidFill>
                            <a:srgbClr val="000000"/>
                          </a:solidFill>
                          <a:latin typeface="Calibri"/>
                        </a:rPr>
                        <a:t>Bangkoo</a:t>
                      </a:r>
                      <a:endParaRPr lang="en-US" sz="1400" b="0" i="0" u="none" strike="noStrike" dirty="0">
                        <a:solidFill>
                          <a:srgbClr val="000000"/>
                        </a:solidFill>
                        <a:latin typeface="Calibri"/>
                      </a:endParaRPr>
                    </a:p>
                  </a:txBody>
                  <a:tcPr marL="9525" marR="9525" marT="9525" marB="0" anchor="b"/>
                </a:tc>
              </a:tr>
              <a:tr h="316832">
                <a:tc>
                  <a:txBody>
                    <a:bodyPr/>
                    <a:lstStyle/>
                    <a:p>
                      <a:pPr algn="ctr" fontAlgn="b"/>
                      <a:r>
                        <a:rPr lang="en-US" sz="1400" b="0" i="0" u="none" strike="noStrike" dirty="0" smtClean="0">
                          <a:solidFill>
                            <a:srgbClr val="000000"/>
                          </a:solidFill>
                          <a:latin typeface="Calibri"/>
                        </a:rPr>
                        <a:t>13</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Bang </a:t>
                      </a:r>
                      <a:r>
                        <a:rPr lang="en-US" sz="1400" b="0" i="0" u="none" strike="noStrike" dirty="0" err="1">
                          <a:solidFill>
                            <a:srgbClr val="000000"/>
                          </a:solidFill>
                          <a:latin typeface="Calibri"/>
                        </a:rPr>
                        <a:t>Thao</a:t>
                      </a:r>
                      <a:endParaRPr lang="en-US" sz="1400" b="0" i="0" u="none" strike="noStrike" dirty="0">
                        <a:solidFill>
                          <a:srgbClr val="000000"/>
                        </a:solidFill>
                        <a:latin typeface="Calibri"/>
                      </a:endParaRPr>
                    </a:p>
                  </a:txBody>
                  <a:tcPr marL="9525" marR="9525" marT="9525" marB="0" anchor="b"/>
                </a:tc>
              </a:tr>
              <a:tr h="316832">
                <a:tc>
                  <a:txBody>
                    <a:bodyPr/>
                    <a:lstStyle/>
                    <a:p>
                      <a:pPr algn="ctr" fontAlgn="b"/>
                      <a:r>
                        <a:rPr lang="en-US" sz="1400" b="0" i="0" u="none" strike="noStrike" dirty="0" smtClean="0">
                          <a:solidFill>
                            <a:srgbClr val="000000"/>
                          </a:solidFill>
                          <a:latin typeface="Calibri"/>
                        </a:rPr>
                        <a:t>14</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Nam </a:t>
                      </a:r>
                      <a:r>
                        <a:rPr lang="en-US" sz="1400" b="0" i="0" u="none" strike="noStrike" dirty="0" err="1">
                          <a:solidFill>
                            <a:srgbClr val="000000"/>
                          </a:solidFill>
                          <a:latin typeface="Calibri"/>
                        </a:rPr>
                        <a:t>Tok</a:t>
                      </a:r>
                      <a:r>
                        <a:rPr lang="en-US" sz="1400" b="0" i="0" u="none" strike="noStrike" dirty="0">
                          <a:solidFill>
                            <a:srgbClr val="000000"/>
                          </a:solidFill>
                          <a:latin typeface="Calibri"/>
                        </a:rPr>
                        <a:t> Ton </a:t>
                      </a:r>
                      <a:r>
                        <a:rPr lang="en-US" sz="1400" b="0" i="0" u="none" strike="noStrike" dirty="0" err="1">
                          <a:solidFill>
                            <a:srgbClr val="000000"/>
                          </a:solidFill>
                          <a:latin typeface="Calibri"/>
                        </a:rPr>
                        <a:t>Sai</a:t>
                      </a:r>
                      <a:endParaRPr lang="en-US" sz="1400" b="0" i="0" u="none" strike="noStrike" dirty="0">
                        <a:solidFill>
                          <a:srgbClr val="000000"/>
                        </a:solidFill>
                        <a:latin typeface="Calibri"/>
                      </a:endParaRPr>
                    </a:p>
                  </a:txBody>
                  <a:tcPr marL="9525" marR="9525" marT="9525" marB="0" anchor="b"/>
                </a:tc>
              </a:tr>
              <a:tr h="316832">
                <a:tc>
                  <a:txBody>
                    <a:bodyPr/>
                    <a:lstStyle/>
                    <a:p>
                      <a:pPr algn="ctr"/>
                      <a:r>
                        <a:rPr lang="en-GB" sz="1400" dirty="0" smtClean="0"/>
                        <a:t>15</a:t>
                      </a:r>
                      <a:endParaRPr lang="en-GB" dirty="0"/>
                    </a:p>
                  </a:txBody>
                  <a:tcPr marL="9525" marR="9525" marT="9525" marB="0" anchor="b"/>
                </a:tc>
                <a:tc>
                  <a:txBody>
                    <a:bodyPr/>
                    <a:lstStyle/>
                    <a:p>
                      <a:pPr algn="l" fontAlgn="b"/>
                      <a:r>
                        <a:rPr lang="en-US" sz="1400" b="0" i="0" u="none" strike="noStrike" dirty="0" err="1">
                          <a:solidFill>
                            <a:srgbClr val="000000"/>
                          </a:solidFill>
                          <a:latin typeface="Calibri"/>
                        </a:rPr>
                        <a:t>Luang</a:t>
                      </a:r>
                      <a:r>
                        <a:rPr lang="en-US" sz="1400" b="0" i="0" u="none" strike="noStrike" dirty="0">
                          <a:solidFill>
                            <a:srgbClr val="000000"/>
                          </a:solidFill>
                          <a:latin typeface="Calibri"/>
                        </a:rPr>
                        <a:t> </a:t>
                      </a:r>
                      <a:r>
                        <a:rPr lang="en-US" sz="1400" b="0" i="0" u="none" strike="noStrike" dirty="0" err="1">
                          <a:solidFill>
                            <a:srgbClr val="000000"/>
                          </a:solidFill>
                          <a:latin typeface="Calibri"/>
                        </a:rPr>
                        <a:t>Pu</a:t>
                      </a:r>
                      <a:r>
                        <a:rPr lang="en-US" sz="1400" b="0" i="0" u="none" strike="noStrike" dirty="0">
                          <a:solidFill>
                            <a:srgbClr val="000000"/>
                          </a:solidFill>
                          <a:latin typeface="Calibri"/>
                        </a:rPr>
                        <a:t> </a:t>
                      </a:r>
                      <a:r>
                        <a:rPr lang="en-US" sz="1400" b="0" i="0" u="none" strike="noStrike" dirty="0" err="1">
                          <a:solidFill>
                            <a:srgbClr val="000000"/>
                          </a:solidFill>
                          <a:latin typeface="Calibri"/>
                        </a:rPr>
                        <a:t>Supa</a:t>
                      </a:r>
                      <a:r>
                        <a:rPr lang="en-US" sz="1400" b="0" i="0" u="none" strike="noStrike" dirty="0">
                          <a:solidFill>
                            <a:srgbClr val="000000"/>
                          </a:solidFill>
                          <a:latin typeface="Calibri"/>
                        </a:rPr>
                        <a:t> Temple</a:t>
                      </a:r>
                    </a:p>
                  </a:txBody>
                  <a:tcPr marL="9525" marR="9525" marT="9525" marB="0" anchor="b"/>
                </a:tc>
              </a:tr>
            </a:tbl>
          </a:graphicData>
        </a:graphic>
      </p:graphicFrame>
      <p:grpSp>
        <p:nvGrpSpPr>
          <p:cNvPr id="3" name="Group 72"/>
          <p:cNvGrpSpPr>
            <a:grpSpLocks/>
          </p:cNvGrpSpPr>
          <p:nvPr/>
        </p:nvGrpSpPr>
        <p:grpSpPr bwMode="auto">
          <a:xfrm>
            <a:off x="5715000" y="0"/>
            <a:ext cx="3429000" cy="6858000"/>
            <a:chOff x="3600" y="0"/>
            <a:chExt cx="2160" cy="4320"/>
          </a:xfrm>
        </p:grpSpPr>
        <p:pic>
          <p:nvPicPr>
            <p:cNvPr id="14337" name="Picture 6"/>
            <p:cNvPicPr>
              <a:picLocks noChangeAspect="1" noChangeArrowheads="1"/>
            </p:cNvPicPr>
            <p:nvPr/>
          </p:nvPicPr>
          <p:blipFill>
            <a:blip r:embed="rId2" cstate="print"/>
            <a:srcRect l="8006" r="25224"/>
            <a:stretch>
              <a:fillRect/>
            </a:stretch>
          </p:blipFill>
          <p:spPr bwMode="auto">
            <a:xfrm>
              <a:off x="3600" y="0"/>
              <a:ext cx="2160" cy="4320"/>
            </a:xfrm>
            <a:prstGeom prst="rect">
              <a:avLst/>
            </a:prstGeom>
            <a:noFill/>
            <a:ln w="9525">
              <a:noFill/>
              <a:miter lim="800000"/>
              <a:headEnd/>
              <a:tailEnd/>
            </a:ln>
          </p:spPr>
        </p:pic>
        <p:sp>
          <p:nvSpPr>
            <p:cNvPr id="6" name="Oval 5"/>
            <p:cNvSpPr/>
            <p:nvPr/>
          </p:nvSpPr>
          <p:spPr>
            <a:xfrm>
              <a:off x="4080" y="2688"/>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1</a:t>
              </a:r>
              <a:endParaRPr lang="en-GB" b="1" dirty="0"/>
            </a:p>
          </p:txBody>
        </p:sp>
        <p:sp>
          <p:nvSpPr>
            <p:cNvPr id="8" name="Oval 7"/>
            <p:cNvSpPr/>
            <p:nvPr/>
          </p:nvSpPr>
          <p:spPr>
            <a:xfrm>
              <a:off x="5424" y="2880"/>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2</a:t>
              </a:r>
              <a:endParaRPr lang="en-GB" b="1" dirty="0"/>
            </a:p>
          </p:txBody>
        </p:sp>
        <p:sp>
          <p:nvSpPr>
            <p:cNvPr id="9" name="Oval 8"/>
            <p:cNvSpPr/>
            <p:nvPr/>
          </p:nvSpPr>
          <p:spPr>
            <a:xfrm>
              <a:off x="5136" y="2976"/>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3</a:t>
              </a:r>
              <a:endParaRPr lang="en-GB" b="1" dirty="0"/>
            </a:p>
          </p:txBody>
        </p:sp>
        <p:sp>
          <p:nvSpPr>
            <p:cNvPr id="10" name="Oval 9"/>
            <p:cNvSpPr/>
            <p:nvPr/>
          </p:nvSpPr>
          <p:spPr>
            <a:xfrm>
              <a:off x="4176" y="1344"/>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4</a:t>
              </a:r>
              <a:endParaRPr lang="en-GB" b="1" dirty="0"/>
            </a:p>
          </p:txBody>
        </p:sp>
        <p:sp>
          <p:nvSpPr>
            <p:cNvPr id="11" name="Oval 10"/>
            <p:cNvSpPr/>
            <p:nvPr/>
          </p:nvSpPr>
          <p:spPr>
            <a:xfrm>
              <a:off x="4416" y="3792"/>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5</a:t>
              </a:r>
              <a:endParaRPr lang="en-GB" b="1" dirty="0"/>
            </a:p>
          </p:txBody>
        </p:sp>
        <p:sp>
          <p:nvSpPr>
            <p:cNvPr id="12" name="Oval 11"/>
            <p:cNvSpPr/>
            <p:nvPr/>
          </p:nvSpPr>
          <p:spPr>
            <a:xfrm>
              <a:off x="4608" y="2208"/>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6</a:t>
              </a:r>
              <a:endParaRPr lang="en-GB" b="1" dirty="0"/>
            </a:p>
          </p:txBody>
        </p:sp>
        <p:sp>
          <p:nvSpPr>
            <p:cNvPr id="13" name="Oval 12"/>
            <p:cNvSpPr/>
            <p:nvPr/>
          </p:nvSpPr>
          <p:spPr>
            <a:xfrm>
              <a:off x="4224" y="3264"/>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7</a:t>
              </a:r>
              <a:endParaRPr lang="en-GB" b="1" dirty="0"/>
            </a:p>
          </p:txBody>
        </p:sp>
        <p:sp>
          <p:nvSpPr>
            <p:cNvPr id="14" name="Oval 13"/>
            <p:cNvSpPr/>
            <p:nvPr/>
          </p:nvSpPr>
          <p:spPr>
            <a:xfrm>
              <a:off x="4512" y="3216"/>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8</a:t>
              </a:r>
              <a:endParaRPr lang="en-GB" b="1" dirty="0"/>
            </a:p>
          </p:txBody>
        </p:sp>
        <p:sp>
          <p:nvSpPr>
            <p:cNvPr id="15" name="Oval 14"/>
            <p:cNvSpPr/>
            <p:nvPr/>
          </p:nvSpPr>
          <p:spPr>
            <a:xfrm>
              <a:off x="4272" y="576"/>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9</a:t>
              </a:r>
              <a:endParaRPr lang="en-GB" b="1" dirty="0"/>
            </a:p>
          </p:txBody>
        </p:sp>
        <p:sp>
          <p:nvSpPr>
            <p:cNvPr id="16" name="Oval 15"/>
            <p:cNvSpPr/>
            <p:nvPr/>
          </p:nvSpPr>
          <p:spPr>
            <a:xfrm>
              <a:off x="4992" y="1536"/>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10</a:t>
              </a:r>
              <a:endParaRPr lang="en-GB" b="1" dirty="0"/>
            </a:p>
          </p:txBody>
        </p:sp>
        <p:sp>
          <p:nvSpPr>
            <p:cNvPr id="17" name="Oval 16"/>
            <p:cNvSpPr/>
            <p:nvPr/>
          </p:nvSpPr>
          <p:spPr>
            <a:xfrm>
              <a:off x="4176" y="1920"/>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11</a:t>
              </a:r>
              <a:endParaRPr lang="en-GB" b="1" dirty="0"/>
            </a:p>
          </p:txBody>
        </p:sp>
        <p:sp>
          <p:nvSpPr>
            <p:cNvPr id="18" name="Oval 17"/>
            <p:cNvSpPr/>
            <p:nvPr/>
          </p:nvSpPr>
          <p:spPr>
            <a:xfrm>
              <a:off x="4368" y="2256"/>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12</a:t>
              </a:r>
              <a:endParaRPr lang="en-GB" b="1" dirty="0"/>
            </a:p>
          </p:txBody>
        </p:sp>
        <p:sp>
          <p:nvSpPr>
            <p:cNvPr id="19" name="Oval 18"/>
            <p:cNvSpPr/>
            <p:nvPr/>
          </p:nvSpPr>
          <p:spPr>
            <a:xfrm>
              <a:off x="4704" y="1728"/>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14</a:t>
              </a:r>
              <a:endParaRPr lang="en-GB" b="1" dirty="0"/>
            </a:p>
          </p:txBody>
        </p:sp>
        <p:sp>
          <p:nvSpPr>
            <p:cNvPr id="20" name="Oval 19"/>
            <p:cNvSpPr/>
            <p:nvPr/>
          </p:nvSpPr>
          <p:spPr>
            <a:xfrm>
              <a:off x="4368" y="3504"/>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15</a:t>
              </a:r>
              <a:endParaRPr lang="en-GB" b="1" dirty="0"/>
            </a:p>
          </p:txBody>
        </p:sp>
        <p:sp>
          <p:nvSpPr>
            <p:cNvPr id="2" name="Oval 17"/>
            <p:cNvSpPr/>
            <p:nvPr/>
          </p:nvSpPr>
          <p:spPr>
            <a:xfrm>
              <a:off x="4128" y="2112"/>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100" b="1">
                  <a:solidFill>
                    <a:srgbClr val="FFFFFF"/>
                  </a:solidFill>
                  <a:cs typeface="Arial" charset="0"/>
                </a:rPr>
                <a:t>13</a:t>
              </a:r>
              <a:endParaRPr lang="en-GB" b="1">
                <a:solidFill>
                  <a:srgbClr val="FFFFFF"/>
                </a:solidFill>
                <a:cs typeface="Arial"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 Risk Profile Segmentation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92210643"/>
              </p:ext>
            </p:extLst>
          </p:nvPr>
        </p:nvGraphicFramePr>
        <p:xfrm>
          <a:off x="533400" y="1137136"/>
          <a:ext cx="7848600" cy="3726572"/>
        </p:xfrm>
        <a:graphic>
          <a:graphicData uri="http://schemas.openxmlformats.org/drawingml/2006/table">
            <a:tbl>
              <a:tblPr firstRow="1" bandRow="1">
                <a:tableStyleId>{5C22544A-7EE6-4342-B048-85BDC9FD1C3A}</a:tableStyleId>
              </a:tblPr>
              <a:tblGrid>
                <a:gridCol w="2616200"/>
                <a:gridCol w="2616200"/>
                <a:gridCol w="2616200"/>
              </a:tblGrid>
              <a:tr h="429116">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Thai</a:t>
                      </a:r>
                      <a:r>
                        <a:rPr lang="en-US" sz="1200" baseline="0" dirty="0" smtClean="0">
                          <a:latin typeface="Arial" pitchFamily="34" charset="0"/>
                          <a:ea typeface="Times New Roman"/>
                          <a:cs typeface="Arial" pitchFamily="34" charset="0"/>
                        </a:rPr>
                        <a:t> Communities</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Registered Migrants</a:t>
                      </a:r>
                      <a:endParaRPr lang="en-US" sz="12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Unregistered Migrants</a:t>
                      </a:r>
                      <a:endParaRPr lang="en-US" sz="1200" dirty="0">
                        <a:latin typeface="Arial" pitchFamily="34" charset="0"/>
                        <a:ea typeface="Times New Roman"/>
                        <a:cs typeface="Arial" pitchFamily="34" charset="0"/>
                      </a:endParaRPr>
                    </a:p>
                  </a:txBody>
                  <a:tcPr marL="68580" marR="68580" marT="0" marB="0"/>
                </a:tc>
              </a:tr>
              <a:tr h="316832">
                <a:tc>
                  <a:txBody>
                    <a:bodyPr/>
                    <a:lstStyle/>
                    <a:p>
                      <a:pPr algn="l" fontAlgn="b"/>
                      <a:r>
                        <a:rPr lang="en-US" sz="1200" b="1" i="0" u="none" strike="noStrike" dirty="0" smtClean="0">
                          <a:solidFill>
                            <a:srgbClr val="000000"/>
                          </a:solidFill>
                          <a:latin typeface="Calibri"/>
                        </a:rPr>
                        <a:t>Media Access</a:t>
                      </a:r>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r>
              <a:tr h="316832">
                <a:tc>
                  <a:txBody>
                    <a:bodyPr/>
                    <a:lstStyle/>
                    <a:p>
                      <a:pPr algn="l" fontAlgn="b"/>
                      <a:r>
                        <a:rPr lang="en-US" sz="1100" b="0" i="0" u="none" strike="noStrike" dirty="0" smtClean="0">
                          <a:solidFill>
                            <a:srgbClr val="000000"/>
                          </a:solidFill>
                          <a:latin typeface="Calibri"/>
                        </a:rPr>
                        <a:t>All Thais have good access to media including television, radio and newspapers.</a:t>
                      </a:r>
                      <a:r>
                        <a:rPr lang="en-US" sz="1100" b="0" i="0" u="none" strike="noStrike" baseline="0" dirty="0" smtClean="0">
                          <a:solidFill>
                            <a:srgbClr val="000000"/>
                          </a:solidFill>
                          <a:latin typeface="Calibri"/>
                        </a:rPr>
                        <a:t> One third also have internet access.</a:t>
                      </a:r>
                      <a:endParaRPr lang="en-US" sz="1100" b="0" i="0" u="none" strike="noStrike" dirty="0">
                        <a:solidFill>
                          <a:srgbClr val="000000"/>
                        </a:solidFill>
                        <a:latin typeface="Calibri"/>
                      </a:endParaRPr>
                    </a:p>
                  </a:txBody>
                  <a:tcPr marT="0" marB="0"/>
                </a:tc>
                <a:tc>
                  <a:txBody>
                    <a:bodyPr/>
                    <a:lstStyle/>
                    <a:p>
                      <a:pPr algn="l" fontAlgn="b"/>
                      <a:r>
                        <a:rPr lang="en-US" sz="1100" b="0" i="0" u="none" strike="noStrike" dirty="0" smtClean="0">
                          <a:solidFill>
                            <a:srgbClr val="000000"/>
                          </a:solidFill>
                          <a:latin typeface="Calibri"/>
                        </a:rPr>
                        <a:t>Some </a:t>
                      </a:r>
                      <a:r>
                        <a:rPr lang="en-US" sz="1100" b="0" i="0" u="none" strike="noStrike" dirty="0" smtClean="0">
                          <a:solidFill>
                            <a:srgbClr val="000000"/>
                          </a:solidFill>
                          <a:latin typeface="Calibri"/>
                        </a:rPr>
                        <a:t>31% </a:t>
                      </a:r>
                      <a:r>
                        <a:rPr lang="en-US" sz="1100" b="0" i="0" u="none" strike="noStrike" dirty="0" smtClean="0">
                          <a:solidFill>
                            <a:srgbClr val="000000"/>
                          </a:solidFill>
                          <a:latin typeface="Calibri"/>
                        </a:rPr>
                        <a:t>have no</a:t>
                      </a:r>
                      <a:r>
                        <a:rPr lang="en-US" sz="1100" b="0" i="0" u="none" strike="noStrike" baseline="0" dirty="0" smtClean="0">
                          <a:solidFill>
                            <a:srgbClr val="000000"/>
                          </a:solidFill>
                          <a:latin typeface="Calibri"/>
                        </a:rPr>
                        <a:t> access to any media. Less than two thirds watch television every week.</a:t>
                      </a:r>
                      <a:endParaRPr lang="en-US" sz="1100" b="0" i="0" u="none" strike="noStrike" dirty="0">
                        <a:solidFill>
                          <a:srgbClr val="000000"/>
                        </a:solidFill>
                        <a:latin typeface="Calibri"/>
                      </a:endParaRPr>
                    </a:p>
                  </a:txBody>
                  <a:tcPr marT="0"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Some 49% have no</a:t>
                      </a:r>
                      <a:r>
                        <a:rPr lang="en-US" sz="1100" b="0" i="0" u="none" strike="noStrike" baseline="0" dirty="0" smtClean="0">
                          <a:solidFill>
                            <a:srgbClr val="000000"/>
                          </a:solidFill>
                          <a:latin typeface="+mn-lt"/>
                        </a:rPr>
                        <a:t> access to any media. Less than two thirds watch television every week.</a:t>
                      </a:r>
                      <a:endParaRPr lang="en-US" sz="1100" b="0" i="0" u="none" strike="noStrike" dirty="0" smtClean="0">
                        <a:solidFill>
                          <a:srgbClr val="000000"/>
                        </a:solidFill>
                        <a:latin typeface="+mn-lt"/>
                      </a:endParaRPr>
                    </a:p>
                    <a:p>
                      <a:pPr algn="l" fontAlgn="b"/>
                      <a:endParaRPr lang="en-US" sz="1100" b="0" i="0" u="none" strike="noStrike" dirty="0">
                        <a:solidFill>
                          <a:srgbClr val="000000"/>
                        </a:solidFill>
                        <a:latin typeface="Calibri"/>
                      </a:endParaRPr>
                    </a:p>
                  </a:txBody>
                  <a:tcPr marT="0" marB="0"/>
                </a:tc>
              </a:tr>
              <a:tr h="316832">
                <a:tc>
                  <a:txBody>
                    <a:bodyPr/>
                    <a:lstStyle/>
                    <a:p>
                      <a:pPr algn="l" fontAlgn="b"/>
                      <a:r>
                        <a:rPr lang="en-US" sz="1200" b="1" i="0" u="none" strike="noStrike" dirty="0" smtClean="0">
                          <a:solidFill>
                            <a:srgbClr val="000000"/>
                          </a:solidFill>
                          <a:latin typeface="Calibri"/>
                        </a:rPr>
                        <a:t>Mobile phone Access</a:t>
                      </a:r>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r>
              <a:tr h="316832">
                <a:tc>
                  <a:txBody>
                    <a:bodyPr/>
                    <a:lstStyle/>
                    <a:p>
                      <a:pPr algn="l" fontAlgn="b"/>
                      <a:r>
                        <a:rPr lang="en-US" sz="1100" b="0" i="0" u="none" strike="noStrike" dirty="0" smtClean="0">
                          <a:solidFill>
                            <a:srgbClr val="000000"/>
                          </a:solidFill>
                          <a:latin typeface="Calibri"/>
                        </a:rPr>
                        <a:t>Some 93% have a mobile phone</a:t>
                      </a:r>
                      <a:r>
                        <a:rPr lang="en-US" sz="1100" b="0" i="0" u="none" strike="noStrike" baseline="0" dirty="0" smtClean="0">
                          <a:solidFill>
                            <a:srgbClr val="000000"/>
                          </a:solidFill>
                          <a:latin typeface="Calibri"/>
                        </a:rPr>
                        <a:t> and 55% have a memory card slot. Have more extensive usage of features such as SMS  (34%)and Bluetooth (19%). 100% </a:t>
                      </a:r>
                      <a:r>
                        <a:rPr lang="en-US" sz="1100" b="0" i="0" u="none" strike="noStrike" baseline="0" dirty="0" smtClean="0">
                          <a:solidFill>
                            <a:srgbClr val="000000"/>
                          </a:solidFill>
                          <a:latin typeface="Calibri"/>
                        </a:rPr>
                        <a:t>can </a:t>
                      </a:r>
                      <a:r>
                        <a:rPr lang="en-US" sz="1100" b="0" i="0" u="none" strike="noStrike" baseline="0" dirty="0" smtClean="0">
                          <a:solidFill>
                            <a:srgbClr val="000000"/>
                          </a:solidFill>
                          <a:latin typeface="Calibri"/>
                        </a:rPr>
                        <a:t>SMS in Thai.</a:t>
                      </a:r>
                      <a:endParaRPr lang="en-US" sz="1100" b="0" i="0" u="none" strike="noStrike" dirty="0">
                        <a:solidFill>
                          <a:srgbClr val="000000"/>
                        </a:solidFill>
                        <a:latin typeface="Calibri"/>
                      </a:endParaRPr>
                    </a:p>
                  </a:txBody>
                  <a:tcPr marT="0" marB="0"/>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Some 61% have a mobile phone (53% for unregistered migrants)</a:t>
                      </a:r>
                      <a:r>
                        <a:rPr lang="en-US" sz="1100" b="0" i="0" u="none" strike="noStrike" baseline="0" dirty="0" smtClean="0">
                          <a:solidFill>
                            <a:srgbClr val="000000"/>
                          </a:solidFill>
                          <a:latin typeface="+mn-lt"/>
                        </a:rPr>
                        <a:t> and 35% have a memory card slot. Have less extensive usage of features such as SMS  (21%)and Bluetooth (9%). And only 4% are able to SMS in Thai. Most have to use English as Burmese characters are not supported.</a:t>
                      </a:r>
                      <a:endParaRPr lang="en-US" sz="1100" b="0" i="0" u="none" strike="noStrike" dirty="0" smtClean="0">
                        <a:solidFill>
                          <a:srgbClr val="000000"/>
                        </a:solidFill>
                        <a:latin typeface="+mn-lt"/>
                      </a:endParaRPr>
                    </a:p>
                  </a:txBody>
                  <a:tcPr marT="0" marB="0"/>
                </a:tc>
                <a:tc hMerge="1">
                  <a:txBody>
                    <a:bodyPr/>
                    <a:lstStyle/>
                    <a:p>
                      <a:pPr algn="l" fontAlgn="b"/>
                      <a:endParaRPr lang="en-US" sz="1100" b="0" i="0" u="none" strike="noStrike" dirty="0">
                        <a:solidFill>
                          <a:srgbClr val="000000"/>
                        </a:solidFill>
                        <a:latin typeface="Calibri"/>
                      </a:endParaRPr>
                    </a:p>
                  </a:txBody>
                  <a:tcPr marT="0" marB="0"/>
                </a:tc>
              </a:tr>
              <a:tr h="316832">
                <a:tc>
                  <a:txBody>
                    <a:bodyPr/>
                    <a:lstStyle/>
                    <a:p>
                      <a:pPr algn="l" fontAlgn="b"/>
                      <a:r>
                        <a:rPr lang="en-US" sz="1200" b="1" i="0" u="none" strike="noStrike" dirty="0" smtClean="0">
                          <a:solidFill>
                            <a:srgbClr val="000000"/>
                          </a:solidFill>
                          <a:latin typeface="Calibri"/>
                        </a:rPr>
                        <a:t>Exposure</a:t>
                      </a:r>
                      <a:r>
                        <a:rPr lang="en-US" sz="1200" b="1" i="0" u="none" strike="noStrike" baseline="0" dirty="0" smtClean="0">
                          <a:solidFill>
                            <a:srgbClr val="000000"/>
                          </a:solidFill>
                          <a:latin typeface="Calibri"/>
                        </a:rPr>
                        <a:t> to health messages</a:t>
                      </a:r>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c>
                  <a:txBody>
                    <a:bodyPr/>
                    <a:lstStyle/>
                    <a:p>
                      <a:pPr algn="l" fontAlgn="b"/>
                      <a:endParaRPr lang="en-US" sz="1200" b="1" i="0" u="none" strike="noStrike" dirty="0">
                        <a:solidFill>
                          <a:srgbClr val="000000"/>
                        </a:solidFill>
                        <a:latin typeface="Calibri"/>
                      </a:endParaRPr>
                    </a:p>
                  </a:txBody>
                  <a:tcPr marT="0" marB="0" anchor="ctr"/>
                </a:tc>
              </a:tr>
              <a:tr h="316832">
                <a:tc>
                  <a:txBody>
                    <a:bodyPr/>
                    <a:lstStyle/>
                    <a:p>
                      <a:pPr algn="l" fontAlgn="b"/>
                      <a:r>
                        <a:rPr lang="en-US" sz="1100" b="0" i="0" u="none" strike="noStrike" dirty="0" smtClean="0">
                          <a:solidFill>
                            <a:srgbClr val="000000"/>
                          </a:solidFill>
                          <a:latin typeface="Calibri"/>
                        </a:rPr>
                        <a:t>Thais obtain most off their health related information in main</a:t>
                      </a:r>
                      <a:r>
                        <a:rPr lang="en-US" sz="1100" b="0" i="0" u="none" strike="noStrike" baseline="0" dirty="0" smtClean="0">
                          <a:solidFill>
                            <a:srgbClr val="000000"/>
                          </a:solidFill>
                          <a:latin typeface="Calibri"/>
                        </a:rPr>
                        <a:t> stream media and through HCWs. Hence, PSAs will reach the vast majority through television and radio.</a:t>
                      </a:r>
                      <a:endParaRPr lang="en-US" sz="1100" b="0" i="0" u="none" strike="noStrike" dirty="0">
                        <a:solidFill>
                          <a:srgbClr val="000000"/>
                        </a:solidFill>
                        <a:latin typeface="Calibri"/>
                      </a:endParaRPr>
                    </a:p>
                  </a:txBody>
                  <a:tcPr marT="0" marB="0"/>
                </a:tc>
                <a:tc gridSpan="2">
                  <a:txBody>
                    <a:bodyPr/>
                    <a:lstStyle/>
                    <a:p>
                      <a:pPr algn="l" fontAlgn="b"/>
                      <a:r>
                        <a:rPr lang="en-US" sz="1100" b="0" i="0" u="none" strike="noStrike" dirty="0" smtClean="0">
                          <a:solidFill>
                            <a:srgbClr val="000000"/>
                          </a:solidFill>
                          <a:latin typeface="Calibri"/>
                        </a:rPr>
                        <a:t>Only</a:t>
                      </a:r>
                      <a:r>
                        <a:rPr lang="en-US" sz="1100" b="0" i="0" u="none" strike="noStrike" baseline="0" dirty="0" smtClean="0">
                          <a:solidFill>
                            <a:srgbClr val="000000"/>
                          </a:solidFill>
                          <a:latin typeface="Calibri"/>
                        </a:rPr>
                        <a:t>  around 50% of migrants can be reached through main stream media but then there are language issues to consider as well. The local HCWs are doing a fine job, reaching around 50% and it is likely they are stretched to do any more than that. Migrants rely heavily on advice through their network of colleagues and friends and  to a lesser extant on their employers.</a:t>
                      </a:r>
                      <a:endParaRPr lang="en-US" sz="1100" b="0" i="0" u="none" strike="noStrike" dirty="0">
                        <a:solidFill>
                          <a:srgbClr val="000000"/>
                        </a:solidFill>
                        <a:latin typeface="Calibri"/>
                      </a:endParaRPr>
                    </a:p>
                  </a:txBody>
                  <a:tcPr marT="0" marB="0"/>
                </a:tc>
                <a:tc hMerge="1">
                  <a:txBody>
                    <a:bodyPr/>
                    <a:lstStyle/>
                    <a:p>
                      <a:pPr algn="l" fontAlgn="b"/>
                      <a:endParaRPr lang="en-US" sz="1100" b="0" i="0" u="none" strike="noStrike" dirty="0">
                        <a:solidFill>
                          <a:srgbClr val="000000"/>
                        </a:solidFill>
                        <a:latin typeface="Calibri"/>
                      </a:endParaRPr>
                    </a:p>
                  </a:txBody>
                  <a:tcPr marT="0" marB="0"/>
                </a:tc>
              </a:tr>
            </a:tbl>
          </a:graphicData>
        </a:graphic>
      </p:graphicFrame>
    </p:spTree>
    <p:extLst>
      <p:ext uri="{BB962C8B-B14F-4D97-AF65-F5344CB8AC3E}">
        <p14:creationId xmlns:p14="http://schemas.microsoft.com/office/powerpoint/2010/main" val="167813172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066800"/>
            <a:ext cx="8001000" cy="5334000"/>
          </a:xfrm>
        </p:spPr>
        <p:txBody>
          <a:bodyPr>
            <a:normAutofit/>
          </a:bodyPr>
          <a:lstStyle/>
          <a:p>
            <a:pPr algn="just"/>
            <a:r>
              <a:rPr lang="en-GB" sz="1400" dirty="0" smtClean="0"/>
              <a:t>The 15 migrant camps  included were selected to obtain a good spread across industry as well as risk zone for malaria transmission. Locations were identified in cooperation with the Malaria Unit. A good spread across both Burmese and Mon migrants was achieved.</a:t>
            </a:r>
          </a:p>
        </p:txBody>
      </p:sp>
      <p:sp>
        <p:nvSpPr>
          <p:cNvPr id="2" name="Title 1"/>
          <p:cNvSpPr>
            <a:spLocks noGrp="1"/>
          </p:cNvSpPr>
          <p:nvPr>
            <p:ph type="title"/>
          </p:nvPr>
        </p:nvSpPr>
        <p:spPr/>
        <p:txBody>
          <a:bodyPr/>
          <a:lstStyle/>
          <a:p>
            <a:r>
              <a:rPr lang="en-GB" dirty="0" smtClean="0"/>
              <a:t>Migrant Camp Distribution</a:t>
            </a:r>
            <a:endParaRPr lang="en-GB" dirty="0"/>
          </a:p>
        </p:txBody>
      </p:sp>
      <p:graphicFrame>
        <p:nvGraphicFramePr>
          <p:cNvPr id="10" name="Table 9"/>
          <p:cNvGraphicFramePr>
            <a:graphicFrameLocks noGrp="1"/>
          </p:cNvGraphicFramePr>
          <p:nvPr/>
        </p:nvGraphicFramePr>
        <p:xfrm>
          <a:off x="914400" y="1905003"/>
          <a:ext cx="7467600" cy="4343396"/>
        </p:xfrm>
        <a:graphic>
          <a:graphicData uri="http://schemas.openxmlformats.org/drawingml/2006/table">
            <a:tbl>
              <a:tblPr firstRow="1" bandRow="1">
                <a:tableStyleId>{5C22544A-7EE6-4342-B048-85BDC9FD1C3A}</a:tableStyleId>
              </a:tblPr>
              <a:tblGrid>
                <a:gridCol w="466725"/>
                <a:gridCol w="2644774"/>
                <a:gridCol w="622300"/>
                <a:gridCol w="1166812"/>
                <a:gridCol w="933450"/>
                <a:gridCol w="855662"/>
                <a:gridCol w="777877"/>
              </a:tblGrid>
              <a:tr h="464180">
                <a:tc>
                  <a:txBody>
                    <a:bodyPr/>
                    <a:lstStyle/>
                    <a:p>
                      <a:pPr marL="0" marR="0" algn="ctr">
                        <a:spcBef>
                          <a:spcPts val="0"/>
                        </a:spcBef>
                        <a:spcAft>
                          <a:spcPts val="0"/>
                        </a:spcAft>
                      </a:pPr>
                      <a:r>
                        <a:rPr lang="en-GB" sz="1400" b="1" dirty="0" smtClean="0">
                          <a:latin typeface="Arial" pitchFamily="34" charset="0"/>
                          <a:ea typeface="Times New Roman"/>
                          <a:cs typeface="Arial" pitchFamily="34" charset="0"/>
                        </a:rPr>
                        <a:t>No.</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Camp</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Risk Zone</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Industry</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Burmese</a:t>
                      </a:r>
                    </a:p>
                  </a:txBody>
                  <a:tcPr marL="68580" marR="68580" marT="0" marB="0" anchor="ct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Mon</a:t>
                      </a:r>
                    </a:p>
                  </a:txBody>
                  <a:tcPr marL="68580" marR="68580" marT="0" marB="0" anchor="ct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Total</a:t>
                      </a:r>
                    </a:p>
                  </a:txBody>
                  <a:tcPr marL="68580" marR="68580" marT="0" marB="0" anchor="ctr"/>
                </a:tc>
              </a:tr>
              <a:tr h="242451">
                <a:tc>
                  <a:txBody>
                    <a:bodyPr/>
                    <a:lstStyle/>
                    <a:p>
                      <a:pPr algn="ctr" fontAlgn="b"/>
                      <a:r>
                        <a:rPr lang="en-US" sz="1400" b="0" i="0" u="none" strike="noStrike" dirty="0">
                          <a:solidFill>
                            <a:srgbClr val="000000"/>
                          </a:solidFill>
                          <a:latin typeface="Calibri"/>
                        </a:rPr>
                        <a:t>1</a:t>
                      </a:r>
                    </a:p>
                  </a:txBody>
                  <a:tcPr marL="9525" marR="9525" marT="9525" marB="0" anchor="ctr"/>
                </a:tc>
                <a:tc>
                  <a:txBody>
                    <a:bodyPr/>
                    <a:lstStyle/>
                    <a:p>
                      <a:pPr algn="l" fontAlgn="b"/>
                      <a:r>
                        <a:rPr lang="en-US" sz="1400" b="0" i="0" u="none" strike="noStrike" dirty="0" err="1" smtClean="0">
                          <a:solidFill>
                            <a:srgbClr val="000000"/>
                          </a:solidFill>
                          <a:latin typeface="Calibri"/>
                        </a:rPr>
                        <a:t>Klong</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Pak Bang</a:t>
                      </a:r>
                    </a:p>
                  </a:txBody>
                  <a:tcPr marL="9525" marR="9525" marT="9525" marB="0" anchor="ctr"/>
                </a:tc>
                <a:tc>
                  <a:txBody>
                    <a:bodyPr/>
                    <a:lstStyle/>
                    <a:p>
                      <a:pPr algn="l" fontAlgn="b"/>
                      <a:r>
                        <a:rPr lang="en-US" sz="1400" b="0" i="0" u="none" strike="noStrike" dirty="0">
                          <a:solidFill>
                            <a:srgbClr val="000000"/>
                          </a:solidFill>
                          <a:latin typeface="Calibri"/>
                        </a:rPr>
                        <a:t>High</a:t>
                      </a:r>
                    </a:p>
                  </a:txBody>
                  <a:tcPr marL="9525" marR="9525" marT="9525" marB="0" anchor="ctr"/>
                </a:tc>
                <a:tc>
                  <a:txBody>
                    <a:bodyPr/>
                    <a:lstStyle/>
                    <a:p>
                      <a:pPr algn="l" fontAlgn="b"/>
                      <a:r>
                        <a:rPr lang="en-US" sz="1400" b="0" i="0" u="none" strike="noStrike">
                          <a:solidFill>
                            <a:srgbClr val="000000"/>
                          </a:solidFill>
                          <a:latin typeface="Calibri"/>
                        </a:rPr>
                        <a:t>Fishing</a:t>
                      </a:r>
                    </a:p>
                  </a:txBody>
                  <a:tcPr marL="9525" marR="9525" marT="9525" marB="0" anchor="ctr"/>
                </a:tc>
                <a:tc>
                  <a:txBody>
                    <a:bodyPr/>
                    <a:lstStyle/>
                    <a:p>
                      <a:pPr algn="r" fontAlgn="b"/>
                      <a:r>
                        <a:rPr lang="en-US" sz="1400" b="0" i="0" u="none" strike="noStrike" dirty="0">
                          <a:solidFill>
                            <a:srgbClr val="000000"/>
                          </a:solidFill>
                          <a:latin typeface="Calibri"/>
                        </a:rPr>
                        <a:t>10</a:t>
                      </a:r>
                    </a:p>
                  </a:txBody>
                  <a:tcPr marL="9525" marR="9525" marT="9525" marB="0" anchor="ctr"/>
                </a:tc>
                <a:tc>
                  <a:txBody>
                    <a:bodyPr/>
                    <a:lstStyle/>
                    <a:p>
                      <a:pPr algn="r"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0</a:t>
                      </a:r>
                      <a:endParaRPr lang="en-US" sz="1400" b="0" i="0" u="none" strike="noStrike" dirty="0">
                        <a:solidFill>
                          <a:srgbClr val="000000"/>
                        </a:solidFill>
                        <a:latin typeface="Calibri"/>
                      </a:endParaRPr>
                    </a:p>
                  </a:txBody>
                  <a:tcPr marL="9525" marR="9525" marT="9525" marB="0" anchor="ctr"/>
                </a:tc>
                <a:tc>
                  <a:txBody>
                    <a:bodyPr/>
                    <a:lstStyle/>
                    <a:p>
                      <a:pPr algn="r" fontAlgn="b"/>
                      <a:r>
                        <a:rPr lang="en-US" sz="1400" b="1" i="0" u="none" strike="noStrike">
                          <a:solidFill>
                            <a:srgbClr val="000000"/>
                          </a:solidFill>
                          <a:latin typeface="Calibri"/>
                        </a:rPr>
                        <a:t>10</a:t>
                      </a:r>
                    </a:p>
                  </a:txBody>
                  <a:tcPr marL="9525" marR="9525" marT="9525" marB="0" anchor="ctr"/>
                </a:tc>
              </a:tr>
              <a:tr h="242451">
                <a:tc>
                  <a:txBody>
                    <a:bodyPr/>
                    <a:lstStyle/>
                    <a:p>
                      <a:pPr algn="ctr" fontAlgn="b"/>
                      <a:r>
                        <a:rPr lang="en-US" sz="1400" b="0" i="0" u="none" strike="noStrike" dirty="0" smtClean="0">
                          <a:solidFill>
                            <a:srgbClr val="000000"/>
                          </a:solidFill>
                          <a:latin typeface="Calibri"/>
                        </a:rPr>
                        <a:t>2</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err="1" smtClean="0">
                          <a:solidFill>
                            <a:srgbClr val="000000"/>
                          </a:solidFill>
                          <a:latin typeface="Calibri"/>
                        </a:rPr>
                        <a:t>Koh</a:t>
                      </a:r>
                      <a:r>
                        <a:rPr lang="en-US" sz="1400" b="0" i="0" u="none" strike="noStrike" dirty="0" smtClean="0">
                          <a:solidFill>
                            <a:srgbClr val="000000"/>
                          </a:solidFill>
                          <a:latin typeface="Calibri"/>
                        </a:rPr>
                        <a:t> </a:t>
                      </a:r>
                      <a:r>
                        <a:rPr lang="en-US" sz="1400" b="0" i="0" u="none" strike="noStrike" dirty="0" err="1">
                          <a:solidFill>
                            <a:srgbClr val="000000"/>
                          </a:solidFill>
                          <a:latin typeface="Calibri"/>
                        </a:rPr>
                        <a:t>Sirey</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smtClean="0">
                          <a:solidFill>
                            <a:srgbClr val="000000"/>
                          </a:solidFill>
                          <a:latin typeface="Calibri"/>
                        </a:rPr>
                        <a:t>Mod</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a:solidFill>
                            <a:srgbClr val="000000"/>
                          </a:solidFill>
                          <a:latin typeface="Calibri"/>
                        </a:rPr>
                        <a:t>Fishing</a:t>
                      </a:r>
                    </a:p>
                  </a:txBody>
                  <a:tcPr marL="9525" marR="9525" marT="9525" marB="0" anchor="ctr"/>
                </a:tc>
                <a:tc>
                  <a:txBody>
                    <a:bodyPr/>
                    <a:lstStyle/>
                    <a:p>
                      <a:pPr algn="r" fontAlgn="b"/>
                      <a:r>
                        <a:rPr lang="en-US" sz="1400" b="0" i="0" u="none" strike="noStrike" dirty="0">
                          <a:solidFill>
                            <a:srgbClr val="000000"/>
                          </a:solidFill>
                          <a:latin typeface="Calibri"/>
                        </a:rPr>
                        <a:t>20</a:t>
                      </a:r>
                    </a:p>
                  </a:txBody>
                  <a:tcPr marL="9525" marR="9525" marT="9525" marB="0" anchor="ctr"/>
                </a:tc>
                <a:tc>
                  <a:txBody>
                    <a:bodyPr/>
                    <a:lstStyle/>
                    <a:p>
                      <a:pPr algn="r" fontAlgn="b"/>
                      <a:r>
                        <a:rPr lang="en-US" sz="1400" b="0" i="0" u="none" strike="noStrike" dirty="0">
                          <a:solidFill>
                            <a:srgbClr val="000000"/>
                          </a:solidFill>
                          <a:latin typeface="Calibri"/>
                        </a:rPr>
                        <a:t>25</a:t>
                      </a:r>
                    </a:p>
                  </a:txBody>
                  <a:tcPr marL="9525" marR="9525" marT="9525" marB="0" anchor="ctr"/>
                </a:tc>
                <a:tc>
                  <a:txBody>
                    <a:bodyPr/>
                    <a:lstStyle/>
                    <a:p>
                      <a:pPr algn="r" fontAlgn="b"/>
                      <a:r>
                        <a:rPr lang="en-US" sz="1400" b="1" i="0" u="none" strike="noStrike" dirty="0">
                          <a:solidFill>
                            <a:srgbClr val="000000"/>
                          </a:solidFill>
                          <a:latin typeface="Calibri"/>
                        </a:rPr>
                        <a:t>45</a:t>
                      </a:r>
                    </a:p>
                  </a:txBody>
                  <a:tcPr marL="9525" marR="9525" marT="9525" marB="0" anchor="ctr"/>
                </a:tc>
              </a:tr>
              <a:tr h="242451">
                <a:tc>
                  <a:txBody>
                    <a:bodyPr/>
                    <a:lstStyle/>
                    <a:p>
                      <a:pPr algn="ctr" fontAlgn="b"/>
                      <a:r>
                        <a:rPr lang="en-US" sz="1400" b="0" i="0" u="none" strike="noStrike" dirty="0" smtClean="0">
                          <a:solidFill>
                            <a:srgbClr val="000000"/>
                          </a:solidFill>
                          <a:latin typeface="Calibri"/>
                        </a:rPr>
                        <a:t>3</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err="1">
                          <a:solidFill>
                            <a:srgbClr val="000000"/>
                          </a:solidFill>
                          <a:latin typeface="Calibri"/>
                        </a:rPr>
                        <a:t>Sapan</a:t>
                      </a:r>
                      <a:r>
                        <a:rPr lang="en-US" sz="1400" b="0" i="0" u="none" strike="noStrike" dirty="0">
                          <a:solidFill>
                            <a:srgbClr val="000000"/>
                          </a:solidFill>
                          <a:latin typeface="Calibri"/>
                        </a:rPr>
                        <a:t> </a:t>
                      </a:r>
                      <a:r>
                        <a:rPr lang="en-US" sz="1400" b="0" i="0" u="none" strike="noStrike" dirty="0" err="1">
                          <a:solidFill>
                            <a:srgbClr val="000000"/>
                          </a:solidFill>
                          <a:latin typeface="Calibri"/>
                        </a:rPr>
                        <a:t>Pramong</a:t>
                      </a:r>
                      <a:r>
                        <a:rPr lang="en-US" sz="1400" b="0" i="0" u="none" strike="noStrike" dirty="0">
                          <a:solidFill>
                            <a:srgbClr val="000000"/>
                          </a:solidFill>
                          <a:latin typeface="Calibri"/>
                        </a:rPr>
                        <a:t> / Sang </a:t>
                      </a:r>
                      <a:r>
                        <a:rPr lang="en-US" sz="1400" b="0" i="0" u="none" strike="noStrike" dirty="0" err="1">
                          <a:solidFill>
                            <a:srgbClr val="000000"/>
                          </a:solidFill>
                          <a:latin typeface="Calibri"/>
                        </a:rPr>
                        <a:t>Arun</a:t>
                      </a:r>
                      <a:r>
                        <a:rPr lang="en-US" sz="1400" b="0" i="0" u="none" strike="noStrike" dirty="0">
                          <a:solidFill>
                            <a:srgbClr val="000000"/>
                          </a:solidFill>
                          <a:latin typeface="Calibri"/>
                        </a:rPr>
                        <a:t> Pier</a:t>
                      </a:r>
                    </a:p>
                  </a:txBody>
                  <a:tcPr marL="9525" marR="9525" marT="9525" marB="0" anchor="ctr"/>
                </a:tc>
                <a:tc>
                  <a:txBody>
                    <a:bodyPr/>
                    <a:lstStyle/>
                    <a:p>
                      <a:pPr algn="l" fontAlgn="b"/>
                      <a:r>
                        <a:rPr lang="en-US" sz="1400" b="0" i="0" u="none" strike="noStrike" dirty="0">
                          <a:solidFill>
                            <a:srgbClr val="000000"/>
                          </a:solidFill>
                          <a:latin typeface="Calibri"/>
                        </a:rPr>
                        <a:t>Low</a:t>
                      </a:r>
                    </a:p>
                  </a:txBody>
                  <a:tcPr marL="9525" marR="9525" marT="9525" marB="0" anchor="ctr"/>
                </a:tc>
                <a:tc>
                  <a:txBody>
                    <a:bodyPr/>
                    <a:lstStyle/>
                    <a:p>
                      <a:pPr algn="l" fontAlgn="b"/>
                      <a:r>
                        <a:rPr lang="en-US" sz="1400" b="0" i="0" u="none" strike="noStrike" dirty="0">
                          <a:solidFill>
                            <a:srgbClr val="000000"/>
                          </a:solidFill>
                          <a:latin typeface="Calibri"/>
                        </a:rPr>
                        <a:t>Fishing</a:t>
                      </a:r>
                    </a:p>
                  </a:txBody>
                  <a:tcPr marL="9525" marR="9525" marT="9525" marB="0" anchor="ctr"/>
                </a:tc>
                <a:tc>
                  <a:txBody>
                    <a:bodyPr/>
                    <a:lstStyle/>
                    <a:p>
                      <a:pPr algn="r" fontAlgn="b"/>
                      <a:r>
                        <a:rPr lang="en-US" sz="1400" b="0" i="0" u="none" strike="noStrike" dirty="0">
                          <a:solidFill>
                            <a:srgbClr val="000000"/>
                          </a:solidFill>
                          <a:latin typeface="Calibri"/>
                        </a:rPr>
                        <a:t>36</a:t>
                      </a:r>
                    </a:p>
                  </a:txBody>
                  <a:tcPr marL="9525" marR="9525" marT="9525" marB="0" anchor="ctr"/>
                </a:tc>
                <a:tc>
                  <a:txBody>
                    <a:bodyPr/>
                    <a:lstStyle/>
                    <a:p>
                      <a:pPr algn="r" fontAlgn="b"/>
                      <a:r>
                        <a:rPr lang="en-US" sz="1400" b="0" i="0" u="none" strike="noStrike" dirty="0">
                          <a:solidFill>
                            <a:srgbClr val="000000"/>
                          </a:solidFill>
                          <a:latin typeface="Calibri"/>
                        </a:rPr>
                        <a:t>9</a:t>
                      </a:r>
                    </a:p>
                  </a:txBody>
                  <a:tcPr marL="9525" marR="9525" marT="9525" marB="0" anchor="ctr"/>
                </a:tc>
                <a:tc>
                  <a:txBody>
                    <a:bodyPr/>
                    <a:lstStyle/>
                    <a:p>
                      <a:pPr algn="r" fontAlgn="b"/>
                      <a:r>
                        <a:rPr lang="en-US" sz="1400" b="1" i="0" u="none" strike="noStrike" dirty="0">
                          <a:solidFill>
                            <a:srgbClr val="000000"/>
                          </a:solidFill>
                          <a:latin typeface="Calibri"/>
                        </a:rPr>
                        <a:t>45</a:t>
                      </a:r>
                    </a:p>
                  </a:txBody>
                  <a:tcPr marL="9525" marR="9525" marT="9525" marB="0" anchor="ctr"/>
                </a:tc>
              </a:tr>
              <a:tr h="242451">
                <a:tc>
                  <a:txBody>
                    <a:bodyPr/>
                    <a:lstStyle/>
                    <a:p>
                      <a:pPr algn="ctr" fontAlgn="b"/>
                      <a:r>
                        <a:rPr lang="en-US" sz="1400" b="0" i="0" u="none" strike="noStrike" dirty="0" smtClean="0">
                          <a:solidFill>
                            <a:srgbClr val="000000"/>
                          </a:solidFill>
                          <a:latin typeface="Calibri"/>
                        </a:rPr>
                        <a:t>4</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smtClean="0">
                          <a:solidFill>
                            <a:srgbClr val="000000"/>
                          </a:solidFill>
                          <a:latin typeface="Calibri"/>
                        </a:rPr>
                        <a:t>Nara</a:t>
                      </a:r>
                      <a:r>
                        <a:rPr lang="en-US" sz="1400" b="0" i="0" u="none" strike="noStrike" baseline="0" dirty="0" smtClean="0">
                          <a:solidFill>
                            <a:srgbClr val="000000"/>
                          </a:solidFill>
                          <a:latin typeface="Calibri"/>
                        </a:rPr>
                        <a:t> Project</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a:solidFill>
                            <a:srgbClr val="000000"/>
                          </a:solidFill>
                          <a:latin typeface="Calibri"/>
                        </a:rPr>
                        <a:t>High</a:t>
                      </a:r>
                    </a:p>
                  </a:txBody>
                  <a:tcPr marL="9525" marR="9525" marT="9525" marB="0" anchor="ctr"/>
                </a:tc>
                <a:tc>
                  <a:txBody>
                    <a:bodyPr/>
                    <a:lstStyle/>
                    <a:p>
                      <a:pPr algn="l" fontAlgn="b"/>
                      <a:r>
                        <a:rPr lang="en-US" sz="1400" b="0" i="0" u="none" strike="noStrike">
                          <a:solidFill>
                            <a:srgbClr val="000000"/>
                          </a:solidFill>
                          <a:latin typeface="Calibri"/>
                        </a:rPr>
                        <a:t>Construction</a:t>
                      </a:r>
                    </a:p>
                  </a:txBody>
                  <a:tcPr marL="9525" marR="9525" marT="9525" marB="0" anchor="ctr"/>
                </a:tc>
                <a:tc>
                  <a:txBody>
                    <a:bodyPr/>
                    <a:lstStyle/>
                    <a:p>
                      <a:pPr algn="r" fontAlgn="b"/>
                      <a:r>
                        <a:rPr lang="en-US" sz="1400" b="0" i="0" u="none" strike="noStrike">
                          <a:solidFill>
                            <a:srgbClr val="000000"/>
                          </a:solidFill>
                          <a:latin typeface="Calibri"/>
                        </a:rPr>
                        <a:t>55</a:t>
                      </a:r>
                    </a:p>
                  </a:txBody>
                  <a:tcPr marL="9525" marR="9525" marT="9525" marB="0" anchor="ctr"/>
                </a:tc>
                <a:tc>
                  <a:txBody>
                    <a:bodyPr/>
                    <a:lstStyle/>
                    <a:p>
                      <a:pPr algn="r" fontAlgn="b"/>
                      <a:r>
                        <a:rPr lang="en-US" sz="1400" b="0" i="0" u="none" strike="noStrike" dirty="0">
                          <a:solidFill>
                            <a:srgbClr val="000000"/>
                          </a:solidFill>
                          <a:latin typeface="Calibri"/>
                        </a:rPr>
                        <a:t>21</a:t>
                      </a:r>
                    </a:p>
                  </a:txBody>
                  <a:tcPr marL="9525" marR="9525" marT="9525" marB="0" anchor="ctr"/>
                </a:tc>
                <a:tc>
                  <a:txBody>
                    <a:bodyPr/>
                    <a:lstStyle/>
                    <a:p>
                      <a:pPr algn="r" fontAlgn="b"/>
                      <a:r>
                        <a:rPr lang="en-US" sz="1400" b="1" i="0" u="none" strike="noStrike" dirty="0">
                          <a:solidFill>
                            <a:srgbClr val="000000"/>
                          </a:solidFill>
                          <a:latin typeface="Calibri"/>
                        </a:rPr>
                        <a:t>76</a:t>
                      </a:r>
                    </a:p>
                  </a:txBody>
                  <a:tcPr marL="9525" marR="9525" marT="9525" marB="0" anchor="ctr"/>
                </a:tc>
              </a:tr>
              <a:tr h="242451">
                <a:tc>
                  <a:txBody>
                    <a:bodyPr/>
                    <a:lstStyle/>
                    <a:p>
                      <a:pPr algn="ctr" fontAlgn="b"/>
                      <a:r>
                        <a:rPr lang="en-US" sz="1400" b="0" i="0" u="none" strike="noStrike" dirty="0" smtClean="0">
                          <a:solidFill>
                            <a:srgbClr val="000000"/>
                          </a:solidFill>
                          <a:latin typeface="Calibri"/>
                        </a:rPr>
                        <a:t>5</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err="1" smtClean="0">
                          <a:solidFill>
                            <a:srgbClr val="000000"/>
                          </a:solidFill>
                          <a:latin typeface="Calibri"/>
                        </a:rPr>
                        <a:t>Nai</a:t>
                      </a:r>
                      <a:r>
                        <a:rPr lang="en-US" sz="1400" b="0" i="0" u="none" strike="noStrike" baseline="0" dirty="0" smtClean="0">
                          <a:solidFill>
                            <a:srgbClr val="000000"/>
                          </a:solidFill>
                          <a:latin typeface="Calibri"/>
                        </a:rPr>
                        <a:t> </a:t>
                      </a:r>
                      <a:r>
                        <a:rPr lang="en-US" sz="1400" b="0" i="0" u="none" strike="noStrike" baseline="0" dirty="0" err="1" smtClean="0">
                          <a:solidFill>
                            <a:srgbClr val="000000"/>
                          </a:solidFill>
                          <a:latin typeface="Calibri"/>
                        </a:rPr>
                        <a:t>Somsak</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a:solidFill>
                            <a:srgbClr val="000000"/>
                          </a:solidFill>
                          <a:latin typeface="Calibri"/>
                        </a:rPr>
                        <a:t>High</a:t>
                      </a:r>
                    </a:p>
                  </a:txBody>
                  <a:tcPr marL="9525" marR="9525" marT="9525" marB="0" anchor="ctr"/>
                </a:tc>
                <a:tc>
                  <a:txBody>
                    <a:bodyPr/>
                    <a:lstStyle/>
                    <a:p>
                      <a:pPr algn="l" fontAlgn="b"/>
                      <a:r>
                        <a:rPr lang="en-US" sz="1400" b="0" i="0" u="none" strike="noStrike" dirty="0">
                          <a:solidFill>
                            <a:srgbClr val="000000"/>
                          </a:solidFill>
                          <a:latin typeface="Calibri"/>
                        </a:rPr>
                        <a:t>Construction</a:t>
                      </a:r>
                    </a:p>
                  </a:txBody>
                  <a:tcPr marL="9525" marR="9525" marT="9525" marB="0" anchor="ctr"/>
                </a:tc>
                <a:tc>
                  <a:txBody>
                    <a:bodyPr/>
                    <a:lstStyle/>
                    <a:p>
                      <a:pPr algn="r" fontAlgn="b"/>
                      <a:r>
                        <a:rPr lang="en-US" sz="1400" b="0" i="0" u="none" strike="noStrike" dirty="0">
                          <a:solidFill>
                            <a:srgbClr val="000000"/>
                          </a:solidFill>
                          <a:latin typeface="Calibri"/>
                        </a:rPr>
                        <a:t>8</a:t>
                      </a:r>
                    </a:p>
                  </a:txBody>
                  <a:tcPr marL="9525" marR="9525" marT="9525" marB="0" anchor="ctr"/>
                </a:tc>
                <a:tc>
                  <a:txBody>
                    <a:bodyPr/>
                    <a:lstStyle/>
                    <a:p>
                      <a:pPr algn="r" fontAlgn="b"/>
                      <a:r>
                        <a:rPr lang="en-US" sz="1400" b="0" i="0" u="none" strike="noStrike" dirty="0">
                          <a:solidFill>
                            <a:srgbClr val="000000"/>
                          </a:solidFill>
                          <a:latin typeface="Calibri"/>
                        </a:rPr>
                        <a:t>16</a:t>
                      </a:r>
                    </a:p>
                  </a:txBody>
                  <a:tcPr marL="9525" marR="9525" marT="9525" marB="0" anchor="ctr"/>
                </a:tc>
                <a:tc>
                  <a:txBody>
                    <a:bodyPr/>
                    <a:lstStyle/>
                    <a:p>
                      <a:pPr algn="r" fontAlgn="b"/>
                      <a:r>
                        <a:rPr lang="en-US" sz="1400" b="1" i="0" u="none" strike="noStrike" dirty="0">
                          <a:solidFill>
                            <a:srgbClr val="000000"/>
                          </a:solidFill>
                          <a:latin typeface="Calibri"/>
                        </a:rPr>
                        <a:t>24</a:t>
                      </a:r>
                    </a:p>
                  </a:txBody>
                  <a:tcPr marL="9525" marR="9525" marT="9525" marB="0" anchor="ctr"/>
                </a:tc>
              </a:tr>
              <a:tr h="242451">
                <a:tc>
                  <a:txBody>
                    <a:bodyPr/>
                    <a:lstStyle/>
                    <a:p>
                      <a:pPr algn="ctr" fontAlgn="b"/>
                      <a:r>
                        <a:rPr lang="en-US" sz="1400" b="0" i="0" u="none" strike="noStrike" dirty="0" smtClean="0">
                          <a:solidFill>
                            <a:srgbClr val="000000"/>
                          </a:solidFill>
                          <a:latin typeface="Calibri"/>
                        </a:rPr>
                        <a:t>6</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err="1" smtClean="0">
                          <a:solidFill>
                            <a:srgbClr val="000000"/>
                          </a:solidFill>
                          <a:latin typeface="Calibri"/>
                        </a:rPr>
                        <a:t>Koh</a:t>
                      </a:r>
                      <a:r>
                        <a:rPr lang="en-US" sz="1400" b="0" i="0" u="none" strike="noStrike" dirty="0" smtClean="0">
                          <a:solidFill>
                            <a:srgbClr val="000000"/>
                          </a:solidFill>
                          <a:latin typeface="Calibri"/>
                        </a:rPr>
                        <a:t> </a:t>
                      </a:r>
                      <a:r>
                        <a:rPr lang="en-US" sz="1400" b="0" i="0" u="none" strike="noStrike" dirty="0" err="1" smtClean="0">
                          <a:solidFill>
                            <a:srgbClr val="000000"/>
                          </a:solidFill>
                          <a:latin typeface="Calibri"/>
                        </a:rPr>
                        <a:t>Kaew</a:t>
                      </a:r>
                      <a:r>
                        <a:rPr lang="en-US" sz="1400" b="0" i="0" u="none" strike="noStrike" dirty="0" smtClean="0">
                          <a:solidFill>
                            <a:srgbClr val="000000"/>
                          </a:solidFill>
                          <a:latin typeface="Calibri"/>
                        </a:rPr>
                        <a:t> / Behind int’l </a:t>
                      </a:r>
                      <a:r>
                        <a:rPr lang="en-US" sz="1400" b="0" i="0" u="none" strike="noStrike" dirty="0">
                          <a:solidFill>
                            <a:srgbClr val="000000"/>
                          </a:solidFill>
                          <a:latin typeface="Calibri"/>
                        </a:rPr>
                        <a:t>school</a:t>
                      </a:r>
                    </a:p>
                  </a:txBody>
                  <a:tcPr marL="9525" marR="9525" marT="9525" marB="0" anchor="ctr"/>
                </a:tc>
                <a:tc>
                  <a:txBody>
                    <a:bodyPr/>
                    <a:lstStyle/>
                    <a:p>
                      <a:pPr algn="l" fontAlgn="b"/>
                      <a:r>
                        <a:rPr lang="en-US" sz="1400" b="0" i="0" u="none" strike="noStrike" dirty="0" smtClean="0">
                          <a:solidFill>
                            <a:srgbClr val="000000"/>
                          </a:solidFill>
                          <a:latin typeface="Calibri"/>
                        </a:rPr>
                        <a:t>Mod</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a:solidFill>
                            <a:srgbClr val="000000"/>
                          </a:solidFill>
                          <a:latin typeface="Calibri"/>
                        </a:rPr>
                        <a:t>Construction</a:t>
                      </a:r>
                    </a:p>
                  </a:txBody>
                  <a:tcPr marL="9525" marR="9525" marT="9525" marB="0" anchor="ctr"/>
                </a:tc>
                <a:tc>
                  <a:txBody>
                    <a:bodyPr/>
                    <a:lstStyle/>
                    <a:p>
                      <a:pPr algn="r" fontAlgn="b"/>
                      <a:r>
                        <a:rPr lang="en-US" sz="1400" b="0" i="0" u="none" strike="noStrike" dirty="0">
                          <a:solidFill>
                            <a:srgbClr val="000000"/>
                          </a:solidFill>
                          <a:latin typeface="Calibri"/>
                        </a:rPr>
                        <a:t>8</a:t>
                      </a:r>
                    </a:p>
                  </a:txBody>
                  <a:tcPr marL="9525" marR="9525" marT="9525" marB="0" anchor="ctr"/>
                </a:tc>
                <a:tc>
                  <a:txBody>
                    <a:bodyPr/>
                    <a:lstStyle/>
                    <a:p>
                      <a:pPr algn="r" fontAlgn="b"/>
                      <a:r>
                        <a:rPr lang="en-US" sz="1400" b="0" i="0" u="none" strike="noStrike" dirty="0">
                          <a:solidFill>
                            <a:srgbClr val="000000"/>
                          </a:solidFill>
                          <a:latin typeface="Calibri"/>
                        </a:rPr>
                        <a:t>7</a:t>
                      </a:r>
                    </a:p>
                  </a:txBody>
                  <a:tcPr marL="9525" marR="9525" marT="9525" marB="0" anchor="ctr"/>
                </a:tc>
                <a:tc>
                  <a:txBody>
                    <a:bodyPr/>
                    <a:lstStyle/>
                    <a:p>
                      <a:pPr algn="r" fontAlgn="b"/>
                      <a:r>
                        <a:rPr lang="en-US" sz="1400" b="1" i="0" u="none" strike="noStrike" dirty="0">
                          <a:solidFill>
                            <a:srgbClr val="000000"/>
                          </a:solidFill>
                          <a:latin typeface="Calibri"/>
                        </a:rPr>
                        <a:t>15</a:t>
                      </a:r>
                    </a:p>
                  </a:txBody>
                  <a:tcPr marL="9525" marR="9525" marT="9525" marB="0" anchor="ctr"/>
                </a:tc>
              </a:tr>
              <a:tr h="242451">
                <a:tc>
                  <a:txBody>
                    <a:bodyPr/>
                    <a:lstStyle/>
                    <a:p>
                      <a:pPr algn="ctr" fontAlgn="b"/>
                      <a:r>
                        <a:rPr lang="en-US" sz="1400" b="0" i="0" u="none" strike="noStrike" dirty="0" smtClean="0">
                          <a:solidFill>
                            <a:srgbClr val="000000"/>
                          </a:solidFill>
                          <a:latin typeface="Calibri"/>
                        </a:rPr>
                        <a:t>7</a:t>
                      </a:r>
                      <a:endParaRPr lang="en-US" sz="1400" b="0" i="0" u="none" strike="noStrike" dirty="0">
                        <a:solidFill>
                          <a:srgbClr val="000000"/>
                        </a:solidFill>
                        <a:latin typeface="Calibri"/>
                      </a:endParaRPr>
                    </a:p>
                  </a:txBody>
                  <a:tcPr marL="9525" marR="9525" marT="9525" marB="0" anchor="ctr"/>
                </a:tc>
                <a:tc>
                  <a:txBody>
                    <a:bodyPr/>
                    <a:lstStyle/>
                    <a:p>
                      <a:pPr algn="l" fontAlgn="b"/>
                      <a:r>
                        <a:rPr lang="es-ES" sz="1400" b="0" i="0" u="none" strike="noStrike" dirty="0" err="1" smtClean="0">
                          <a:solidFill>
                            <a:srgbClr val="000000"/>
                          </a:solidFill>
                          <a:latin typeface="Calibri"/>
                        </a:rPr>
                        <a:t>Karon</a:t>
                      </a:r>
                      <a:r>
                        <a:rPr lang="es-ES" sz="1400" b="0" i="0" u="none" strike="noStrike" dirty="0" smtClean="0">
                          <a:solidFill>
                            <a:srgbClr val="000000"/>
                          </a:solidFill>
                          <a:latin typeface="Calibri"/>
                        </a:rPr>
                        <a:t> Temple</a:t>
                      </a:r>
                      <a:endParaRPr lang="es-E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smtClean="0">
                          <a:solidFill>
                            <a:srgbClr val="000000"/>
                          </a:solidFill>
                          <a:latin typeface="Calibri"/>
                        </a:rPr>
                        <a:t>Mod</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a:solidFill>
                            <a:srgbClr val="000000"/>
                          </a:solidFill>
                          <a:latin typeface="Calibri"/>
                        </a:rPr>
                        <a:t>Construction</a:t>
                      </a:r>
                    </a:p>
                  </a:txBody>
                  <a:tcPr marL="9525" marR="9525" marT="9525" marB="0" anchor="ctr"/>
                </a:tc>
                <a:tc>
                  <a:txBody>
                    <a:bodyPr/>
                    <a:lstStyle/>
                    <a:p>
                      <a:pPr algn="r" fontAlgn="b"/>
                      <a:r>
                        <a:rPr lang="en-US" sz="1400" b="0" i="0" u="none" strike="noStrike" dirty="0" smtClean="0">
                          <a:solidFill>
                            <a:srgbClr val="000000"/>
                          </a:solidFill>
                          <a:latin typeface="Calibri"/>
                        </a:rPr>
                        <a:t>25</a:t>
                      </a:r>
                      <a:endParaRPr lang="en-US" sz="1400" b="0" i="0" u="none" strike="noStrike" dirty="0">
                        <a:solidFill>
                          <a:srgbClr val="000000"/>
                        </a:solidFill>
                        <a:latin typeface="Calibri"/>
                      </a:endParaRPr>
                    </a:p>
                  </a:txBody>
                  <a:tcPr marL="9525" marR="9525" marT="9525" marB="0" anchor="ctr"/>
                </a:tc>
                <a:tc>
                  <a:txBody>
                    <a:bodyPr/>
                    <a:lstStyle/>
                    <a:p>
                      <a:pPr algn="r" fontAlgn="b"/>
                      <a:r>
                        <a:rPr lang="en-US" sz="1400" b="0" i="0" u="none" strike="noStrike" dirty="0">
                          <a:solidFill>
                            <a:srgbClr val="000000"/>
                          </a:solidFill>
                          <a:latin typeface="Calibri"/>
                        </a:rPr>
                        <a:t>2</a:t>
                      </a:r>
                    </a:p>
                  </a:txBody>
                  <a:tcPr marL="9525" marR="9525" marT="9525" marB="0" anchor="ctr"/>
                </a:tc>
                <a:tc>
                  <a:txBody>
                    <a:bodyPr/>
                    <a:lstStyle/>
                    <a:p>
                      <a:pPr algn="r" fontAlgn="b"/>
                      <a:r>
                        <a:rPr lang="en-US" sz="1400" b="1" i="0" u="none" strike="noStrike" dirty="0" smtClean="0">
                          <a:solidFill>
                            <a:srgbClr val="000000"/>
                          </a:solidFill>
                          <a:latin typeface="Calibri"/>
                        </a:rPr>
                        <a:t>27</a:t>
                      </a:r>
                      <a:endParaRPr lang="en-US" sz="1400" b="1" i="0" u="none" strike="noStrike" dirty="0">
                        <a:solidFill>
                          <a:srgbClr val="000000"/>
                        </a:solidFill>
                        <a:latin typeface="Calibri"/>
                      </a:endParaRPr>
                    </a:p>
                  </a:txBody>
                  <a:tcPr marL="9525" marR="9525" marT="9525" marB="0" anchor="ctr"/>
                </a:tc>
              </a:tr>
              <a:tr h="242451">
                <a:tc>
                  <a:txBody>
                    <a:bodyPr/>
                    <a:lstStyle/>
                    <a:p>
                      <a:pPr algn="ctr" fontAlgn="b"/>
                      <a:r>
                        <a:rPr lang="en-US" sz="1400" b="0" i="0" u="none" strike="noStrike" dirty="0" smtClean="0">
                          <a:solidFill>
                            <a:srgbClr val="000000"/>
                          </a:solidFill>
                          <a:latin typeface="Calibri"/>
                        </a:rPr>
                        <a:t>8</a:t>
                      </a:r>
                      <a:endParaRPr lang="en-US" sz="1400" b="0" i="0" u="none" strike="noStrike" dirty="0">
                        <a:solidFill>
                          <a:srgbClr val="000000"/>
                        </a:solidFill>
                        <a:latin typeface="Calibri"/>
                      </a:endParaRPr>
                    </a:p>
                  </a:txBody>
                  <a:tcPr marL="9525" marR="9525" marT="9525" marB="0" anchor="ctr"/>
                </a:tc>
                <a:tc>
                  <a:txBody>
                    <a:bodyPr/>
                    <a:lstStyle/>
                    <a:p>
                      <a:pPr algn="l" fontAlgn="b"/>
                      <a:r>
                        <a:rPr lang="es-ES" sz="1400" b="0" i="0" u="none" strike="noStrike" dirty="0" err="1" smtClean="0">
                          <a:solidFill>
                            <a:srgbClr val="000000"/>
                          </a:solidFill>
                          <a:latin typeface="+mn-lt"/>
                        </a:rPr>
                        <a:t>Pra</a:t>
                      </a:r>
                      <a:r>
                        <a:rPr lang="es-ES" sz="1400" b="0" i="0" u="none" strike="noStrike" dirty="0" smtClean="0">
                          <a:solidFill>
                            <a:srgbClr val="000000"/>
                          </a:solidFill>
                          <a:latin typeface="+mn-lt"/>
                        </a:rPr>
                        <a:t> Yai Temple </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smtClean="0">
                          <a:solidFill>
                            <a:srgbClr val="000000"/>
                          </a:solidFill>
                          <a:latin typeface="Calibri"/>
                        </a:rPr>
                        <a:t>Mod</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smtClean="0">
                          <a:solidFill>
                            <a:srgbClr val="000000"/>
                          </a:solidFill>
                          <a:latin typeface="Calibri"/>
                        </a:rPr>
                        <a:t>Construction</a:t>
                      </a:r>
                      <a:endParaRPr lang="en-US" sz="1400" b="0" i="0" u="none" strike="noStrike" dirty="0">
                        <a:solidFill>
                          <a:srgbClr val="000000"/>
                        </a:solidFill>
                        <a:latin typeface="Calibri"/>
                      </a:endParaRPr>
                    </a:p>
                  </a:txBody>
                  <a:tcPr marL="9525" marR="9525" marT="9525" marB="0" anchor="ctr"/>
                </a:tc>
                <a:tc>
                  <a:txBody>
                    <a:bodyPr/>
                    <a:lstStyle/>
                    <a:p>
                      <a:pPr algn="r" fontAlgn="b"/>
                      <a:r>
                        <a:rPr lang="en-US" sz="1400" b="0" i="0" u="none" strike="noStrike" dirty="0" smtClean="0">
                          <a:solidFill>
                            <a:srgbClr val="000000"/>
                          </a:solidFill>
                          <a:latin typeface="Calibri"/>
                        </a:rPr>
                        <a:t>6</a:t>
                      </a:r>
                      <a:endParaRPr lang="en-US" sz="1400" b="0" i="0" u="none" strike="noStrike" dirty="0">
                        <a:solidFill>
                          <a:srgbClr val="000000"/>
                        </a:solidFill>
                        <a:latin typeface="Calibri"/>
                      </a:endParaRPr>
                    </a:p>
                  </a:txBody>
                  <a:tcPr marL="9525" marR="9525" marT="9525" marB="0" anchor="ctr"/>
                </a:tc>
                <a:tc>
                  <a:txBody>
                    <a:bodyPr/>
                    <a:lstStyle/>
                    <a:p>
                      <a:pPr algn="r" fontAlgn="b"/>
                      <a:r>
                        <a:rPr lang="en-US" sz="1400" b="0" i="0" u="none" strike="noStrike" dirty="0" smtClean="0">
                          <a:solidFill>
                            <a:srgbClr val="000000"/>
                          </a:solidFill>
                          <a:latin typeface="Calibri"/>
                        </a:rPr>
                        <a:t>2</a:t>
                      </a:r>
                      <a:endParaRPr lang="en-US" sz="1400" b="0" i="0" u="none" strike="noStrike" dirty="0">
                        <a:solidFill>
                          <a:srgbClr val="000000"/>
                        </a:solidFill>
                        <a:latin typeface="Calibri"/>
                      </a:endParaRPr>
                    </a:p>
                  </a:txBody>
                  <a:tcPr marL="9525" marR="9525" marT="9525" marB="0" anchor="ctr"/>
                </a:tc>
                <a:tc>
                  <a:txBody>
                    <a:bodyPr/>
                    <a:lstStyle/>
                    <a:p>
                      <a:pPr algn="r" fontAlgn="b"/>
                      <a:r>
                        <a:rPr lang="en-US" sz="1400" b="1" i="0" u="none" strike="noStrike" dirty="0" smtClean="0">
                          <a:solidFill>
                            <a:srgbClr val="000000"/>
                          </a:solidFill>
                          <a:latin typeface="Calibri"/>
                        </a:rPr>
                        <a:t>8</a:t>
                      </a:r>
                      <a:endParaRPr lang="en-US" sz="1400" b="1" i="0" u="none" strike="noStrike" dirty="0">
                        <a:solidFill>
                          <a:srgbClr val="000000"/>
                        </a:solidFill>
                        <a:latin typeface="Calibri"/>
                      </a:endParaRPr>
                    </a:p>
                  </a:txBody>
                  <a:tcPr marL="9525" marR="9525" marT="9525" marB="0" anchor="ctr"/>
                </a:tc>
              </a:tr>
              <a:tr h="242451">
                <a:tc>
                  <a:txBody>
                    <a:bodyPr/>
                    <a:lstStyle/>
                    <a:p>
                      <a:pPr algn="ctr" fontAlgn="b"/>
                      <a:r>
                        <a:rPr lang="en-US" sz="1400" b="0" i="0" u="none" strike="noStrike" dirty="0" smtClean="0">
                          <a:solidFill>
                            <a:srgbClr val="000000"/>
                          </a:solidFill>
                          <a:latin typeface="Calibri"/>
                        </a:rPr>
                        <a:t>9</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err="1">
                          <a:solidFill>
                            <a:srgbClr val="000000"/>
                          </a:solidFill>
                          <a:latin typeface="Calibri"/>
                        </a:rPr>
                        <a:t>Soi</a:t>
                      </a:r>
                      <a:r>
                        <a:rPr lang="en-US" sz="1400" b="0" i="0" u="none" strike="noStrike" dirty="0">
                          <a:solidFill>
                            <a:srgbClr val="000000"/>
                          </a:solidFill>
                          <a:latin typeface="Calibri"/>
                        </a:rPr>
                        <a:t> Mau </a:t>
                      </a:r>
                      <a:r>
                        <a:rPr lang="en-US" sz="1400" b="0" i="0" u="none" strike="noStrike" dirty="0" err="1">
                          <a:solidFill>
                            <a:srgbClr val="000000"/>
                          </a:solidFill>
                          <a:latin typeface="Calibri"/>
                        </a:rPr>
                        <a:t>Khoa</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a:solidFill>
                            <a:srgbClr val="000000"/>
                          </a:solidFill>
                          <a:latin typeface="Calibri"/>
                        </a:rPr>
                        <a:t>Low</a:t>
                      </a:r>
                    </a:p>
                  </a:txBody>
                  <a:tcPr marL="9525" marR="9525" marT="9525" marB="0" anchor="ctr"/>
                </a:tc>
                <a:tc>
                  <a:txBody>
                    <a:bodyPr/>
                    <a:lstStyle/>
                    <a:p>
                      <a:pPr algn="l" fontAlgn="b"/>
                      <a:r>
                        <a:rPr lang="en-US" sz="1400" b="0" i="0" u="none" strike="noStrike" dirty="0">
                          <a:solidFill>
                            <a:srgbClr val="000000"/>
                          </a:solidFill>
                          <a:latin typeface="Calibri"/>
                        </a:rPr>
                        <a:t>Construction</a:t>
                      </a:r>
                    </a:p>
                  </a:txBody>
                  <a:tcPr marL="9525" marR="9525" marT="9525" marB="0" anchor="ctr"/>
                </a:tc>
                <a:tc>
                  <a:txBody>
                    <a:bodyPr/>
                    <a:lstStyle/>
                    <a:p>
                      <a:pPr algn="r" fontAlgn="b"/>
                      <a:r>
                        <a:rPr lang="en-US" sz="1400" b="0" i="0" u="none" strike="noStrike" dirty="0">
                          <a:solidFill>
                            <a:srgbClr val="000000"/>
                          </a:solidFill>
                          <a:latin typeface="Calibri"/>
                        </a:rPr>
                        <a:t>10</a:t>
                      </a:r>
                    </a:p>
                  </a:txBody>
                  <a:tcPr marL="9525" marR="9525" marT="9525" marB="0" anchor="ctr"/>
                </a:tc>
                <a:tc>
                  <a:txBody>
                    <a:bodyPr/>
                    <a:lstStyle/>
                    <a:p>
                      <a:pPr algn="r" fontAlgn="b"/>
                      <a:r>
                        <a:rPr lang="en-US" sz="1400" b="0" i="0" u="none" strike="noStrike" dirty="0">
                          <a:solidFill>
                            <a:srgbClr val="000000"/>
                          </a:solidFill>
                          <a:latin typeface="Calibri"/>
                        </a:rPr>
                        <a:t>11</a:t>
                      </a:r>
                    </a:p>
                  </a:txBody>
                  <a:tcPr marL="9525" marR="9525" marT="9525" marB="0" anchor="ctr"/>
                </a:tc>
                <a:tc>
                  <a:txBody>
                    <a:bodyPr/>
                    <a:lstStyle/>
                    <a:p>
                      <a:pPr algn="r" fontAlgn="b"/>
                      <a:r>
                        <a:rPr lang="en-US" sz="1400" b="1" i="0" u="none" strike="noStrike" dirty="0">
                          <a:solidFill>
                            <a:srgbClr val="000000"/>
                          </a:solidFill>
                          <a:latin typeface="Calibri"/>
                        </a:rPr>
                        <a:t>21</a:t>
                      </a:r>
                    </a:p>
                  </a:txBody>
                  <a:tcPr marL="9525" marR="9525" marT="9525" marB="0" anchor="ctr"/>
                </a:tc>
              </a:tr>
              <a:tr h="242451">
                <a:tc>
                  <a:txBody>
                    <a:bodyPr/>
                    <a:lstStyle/>
                    <a:p>
                      <a:pPr algn="ctr" fontAlgn="b"/>
                      <a:r>
                        <a:rPr lang="en-US" sz="1400" b="0" i="0" u="none" strike="noStrike" dirty="0" smtClean="0">
                          <a:solidFill>
                            <a:srgbClr val="000000"/>
                          </a:solidFill>
                          <a:latin typeface="Calibri"/>
                        </a:rPr>
                        <a:t>10</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smtClean="0">
                          <a:solidFill>
                            <a:srgbClr val="000000"/>
                          </a:solidFill>
                          <a:latin typeface="Calibri"/>
                        </a:rPr>
                        <a:t>Para</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a:solidFill>
                            <a:srgbClr val="000000"/>
                          </a:solidFill>
                          <a:latin typeface="Calibri"/>
                        </a:rPr>
                        <a:t>Low</a:t>
                      </a:r>
                    </a:p>
                  </a:txBody>
                  <a:tcPr marL="9525" marR="9525" marT="9525" marB="0" anchor="ctr"/>
                </a:tc>
                <a:tc>
                  <a:txBody>
                    <a:bodyPr/>
                    <a:lstStyle/>
                    <a:p>
                      <a:pPr algn="l" fontAlgn="b"/>
                      <a:r>
                        <a:rPr lang="en-US" sz="1400" b="0" i="0" u="none" strike="noStrike" dirty="0">
                          <a:solidFill>
                            <a:srgbClr val="000000"/>
                          </a:solidFill>
                          <a:latin typeface="Calibri"/>
                        </a:rPr>
                        <a:t>Construction</a:t>
                      </a:r>
                    </a:p>
                  </a:txBody>
                  <a:tcPr marL="9525" marR="9525" marT="9525" marB="0" anchor="ctr"/>
                </a:tc>
                <a:tc>
                  <a:txBody>
                    <a:bodyPr/>
                    <a:lstStyle/>
                    <a:p>
                      <a:pPr algn="r" fontAlgn="b"/>
                      <a:r>
                        <a:rPr lang="en-US" sz="1400" b="0" i="0" u="none" strike="noStrike">
                          <a:solidFill>
                            <a:srgbClr val="000000"/>
                          </a:solidFill>
                          <a:latin typeface="Calibri"/>
                        </a:rPr>
                        <a:t>6</a:t>
                      </a:r>
                    </a:p>
                  </a:txBody>
                  <a:tcPr marL="9525" marR="9525" marT="9525" marB="0" anchor="ctr"/>
                </a:tc>
                <a:tc>
                  <a:txBody>
                    <a:bodyPr/>
                    <a:lstStyle/>
                    <a:p>
                      <a:pPr algn="r" fontAlgn="b"/>
                      <a:r>
                        <a:rPr lang="en-US" sz="1400" b="0" i="0" u="none" strike="noStrike" dirty="0">
                          <a:solidFill>
                            <a:srgbClr val="000000"/>
                          </a:solidFill>
                          <a:latin typeface="Calibri"/>
                        </a:rPr>
                        <a:t>23</a:t>
                      </a:r>
                    </a:p>
                  </a:txBody>
                  <a:tcPr marL="9525" marR="9525" marT="9525" marB="0" anchor="ctr"/>
                </a:tc>
                <a:tc>
                  <a:txBody>
                    <a:bodyPr/>
                    <a:lstStyle/>
                    <a:p>
                      <a:pPr algn="r" fontAlgn="b"/>
                      <a:r>
                        <a:rPr lang="en-US" sz="1400" b="1" i="0" u="none" strike="noStrike" dirty="0">
                          <a:solidFill>
                            <a:srgbClr val="000000"/>
                          </a:solidFill>
                          <a:latin typeface="Calibri"/>
                        </a:rPr>
                        <a:t>29</a:t>
                      </a:r>
                    </a:p>
                  </a:txBody>
                  <a:tcPr marL="9525" marR="9525" marT="9525" marB="0" anchor="ctr"/>
                </a:tc>
              </a:tr>
              <a:tr h="242451">
                <a:tc>
                  <a:txBody>
                    <a:bodyPr/>
                    <a:lstStyle/>
                    <a:p>
                      <a:pPr algn="ctr" fontAlgn="b"/>
                      <a:r>
                        <a:rPr lang="en-US" sz="1400" b="0" i="0" u="none" strike="noStrike" dirty="0" smtClean="0">
                          <a:solidFill>
                            <a:srgbClr val="000000"/>
                          </a:solidFill>
                          <a:latin typeface="Calibri"/>
                        </a:rPr>
                        <a:t>11</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err="1">
                          <a:solidFill>
                            <a:srgbClr val="000000"/>
                          </a:solidFill>
                          <a:latin typeface="Calibri"/>
                        </a:rPr>
                        <a:t>Khao</a:t>
                      </a:r>
                      <a:r>
                        <a:rPr lang="en-US" sz="1400" b="0" i="0" u="none" strike="noStrike" dirty="0">
                          <a:solidFill>
                            <a:srgbClr val="000000"/>
                          </a:solidFill>
                          <a:latin typeface="Calibri"/>
                        </a:rPr>
                        <a:t> </a:t>
                      </a:r>
                      <a:r>
                        <a:rPr lang="en-US" sz="1400" b="0" i="0" u="none" strike="noStrike" dirty="0" err="1">
                          <a:solidFill>
                            <a:srgbClr val="000000"/>
                          </a:solidFill>
                          <a:latin typeface="Calibri"/>
                        </a:rPr>
                        <a:t>Pae</a:t>
                      </a:r>
                      <a:r>
                        <a:rPr lang="en-US" sz="1400" b="0" i="0" u="none" strike="noStrike" dirty="0">
                          <a:solidFill>
                            <a:srgbClr val="000000"/>
                          </a:solidFill>
                          <a:latin typeface="Calibri"/>
                        </a:rPr>
                        <a:t> Aw</a:t>
                      </a:r>
                    </a:p>
                  </a:txBody>
                  <a:tcPr marL="9525" marR="9525" marT="9525" marB="0" anchor="ctr"/>
                </a:tc>
                <a:tc>
                  <a:txBody>
                    <a:bodyPr/>
                    <a:lstStyle/>
                    <a:p>
                      <a:pPr algn="l" fontAlgn="b"/>
                      <a:r>
                        <a:rPr lang="en-US" sz="1400" b="0" i="0" u="none" strike="noStrike" dirty="0">
                          <a:solidFill>
                            <a:srgbClr val="000000"/>
                          </a:solidFill>
                          <a:latin typeface="Calibri"/>
                        </a:rPr>
                        <a:t>High</a:t>
                      </a:r>
                    </a:p>
                  </a:txBody>
                  <a:tcPr marL="9525" marR="9525" marT="9525" marB="0" anchor="ctr"/>
                </a:tc>
                <a:tc>
                  <a:txBody>
                    <a:bodyPr/>
                    <a:lstStyle/>
                    <a:p>
                      <a:pPr algn="l" fontAlgn="b"/>
                      <a:r>
                        <a:rPr lang="en-US" sz="1400" b="0" i="0" u="none" strike="noStrike" dirty="0">
                          <a:solidFill>
                            <a:srgbClr val="000000"/>
                          </a:solidFill>
                          <a:latin typeface="Calibri"/>
                        </a:rPr>
                        <a:t>Rubber Tapping</a:t>
                      </a:r>
                    </a:p>
                  </a:txBody>
                  <a:tcPr marL="9525" marR="9525" marT="9525" marB="0" anchor="ctr"/>
                </a:tc>
                <a:tc>
                  <a:txBody>
                    <a:bodyPr/>
                    <a:lstStyle/>
                    <a:p>
                      <a:pPr algn="r" fontAlgn="b"/>
                      <a:r>
                        <a:rPr lang="en-US" sz="1400" b="0" i="0" u="none" strike="noStrike" dirty="0">
                          <a:solidFill>
                            <a:srgbClr val="000000"/>
                          </a:solidFill>
                          <a:latin typeface="Calibri"/>
                        </a:rPr>
                        <a:t>19</a:t>
                      </a:r>
                    </a:p>
                  </a:txBody>
                  <a:tcPr marL="9525" marR="9525" marT="9525" marB="0" anchor="ctr"/>
                </a:tc>
                <a:tc>
                  <a:txBody>
                    <a:bodyPr/>
                    <a:lstStyle/>
                    <a:p>
                      <a:pPr algn="r" fontAlgn="b"/>
                      <a:r>
                        <a:rPr lang="en-US" sz="1400" b="0" i="0" u="none" strike="noStrike" dirty="0">
                          <a:solidFill>
                            <a:srgbClr val="000000"/>
                          </a:solidFill>
                          <a:latin typeface="Calibri"/>
                        </a:rPr>
                        <a:t>13</a:t>
                      </a:r>
                    </a:p>
                  </a:txBody>
                  <a:tcPr marL="9525" marR="9525" marT="9525" marB="0" anchor="ctr"/>
                </a:tc>
                <a:tc>
                  <a:txBody>
                    <a:bodyPr/>
                    <a:lstStyle/>
                    <a:p>
                      <a:pPr algn="r" fontAlgn="b"/>
                      <a:r>
                        <a:rPr lang="en-US" sz="1400" b="1" i="0" u="none" strike="noStrike" dirty="0">
                          <a:solidFill>
                            <a:srgbClr val="000000"/>
                          </a:solidFill>
                          <a:latin typeface="Calibri"/>
                        </a:rPr>
                        <a:t>32</a:t>
                      </a:r>
                    </a:p>
                  </a:txBody>
                  <a:tcPr marL="9525" marR="9525" marT="9525" marB="0" anchor="ctr"/>
                </a:tc>
              </a:tr>
              <a:tr h="242451">
                <a:tc>
                  <a:txBody>
                    <a:bodyPr/>
                    <a:lstStyle/>
                    <a:p>
                      <a:pPr algn="ctr" fontAlgn="b"/>
                      <a:r>
                        <a:rPr lang="en-US" sz="1400" b="0" i="0" u="none" strike="noStrike" dirty="0" smtClean="0">
                          <a:solidFill>
                            <a:srgbClr val="000000"/>
                          </a:solidFill>
                          <a:latin typeface="Calibri"/>
                        </a:rPr>
                        <a:t>12</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err="1">
                          <a:solidFill>
                            <a:srgbClr val="000000"/>
                          </a:solidFill>
                          <a:latin typeface="Calibri"/>
                        </a:rPr>
                        <a:t>Khoa</a:t>
                      </a:r>
                      <a:r>
                        <a:rPr lang="en-US" sz="1400" b="0" i="0" u="none" strike="noStrike" dirty="0">
                          <a:solidFill>
                            <a:srgbClr val="000000"/>
                          </a:solidFill>
                          <a:latin typeface="Calibri"/>
                        </a:rPr>
                        <a:t> </a:t>
                      </a:r>
                      <a:r>
                        <a:rPr lang="en-US" sz="1400" b="0" i="0" u="none" strike="noStrike" dirty="0" err="1">
                          <a:solidFill>
                            <a:srgbClr val="000000"/>
                          </a:solidFill>
                          <a:latin typeface="Calibri"/>
                        </a:rPr>
                        <a:t>Bangkoo</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a:solidFill>
                            <a:srgbClr val="000000"/>
                          </a:solidFill>
                          <a:latin typeface="Calibri"/>
                        </a:rPr>
                        <a:t>High</a:t>
                      </a:r>
                    </a:p>
                  </a:txBody>
                  <a:tcPr marL="9525" marR="9525" marT="9525" marB="0" anchor="ctr"/>
                </a:tc>
                <a:tc>
                  <a:txBody>
                    <a:bodyPr/>
                    <a:lstStyle/>
                    <a:p>
                      <a:pPr algn="l" fontAlgn="b"/>
                      <a:r>
                        <a:rPr lang="en-US" sz="1400" b="0" i="0" u="none" strike="noStrike" dirty="0">
                          <a:solidFill>
                            <a:srgbClr val="000000"/>
                          </a:solidFill>
                          <a:latin typeface="Calibri"/>
                        </a:rPr>
                        <a:t>Rubber Tapping</a:t>
                      </a:r>
                    </a:p>
                  </a:txBody>
                  <a:tcPr marL="9525" marR="9525" marT="9525" marB="0" anchor="ctr"/>
                </a:tc>
                <a:tc>
                  <a:txBody>
                    <a:bodyPr/>
                    <a:lstStyle/>
                    <a:p>
                      <a:pPr algn="r" fontAlgn="b"/>
                      <a:r>
                        <a:rPr lang="en-US" sz="1400" b="0" i="0" u="none" strike="noStrike">
                          <a:solidFill>
                            <a:srgbClr val="000000"/>
                          </a:solidFill>
                          <a:latin typeface="Calibri"/>
                        </a:rPr>
                        <a:t>7</a:t>
                      </a:r>
                    </a:p>
                  </a:txBody>
                  <a:tcPr marL="9525" marR="9525" marT="9525" marB="0" anchor="ctr"/>
                </a:tc>
                <a:tc>
                  <a:txBody>
                    <a:bodyPr/>
                    <a:lstStyle/>
                    <a:p>
                      <a:pPr algn="r"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0</a:t>
                      </a:r>
                      <a:endParaRPr lang="en-US" sz="1400" b="0" i="0" u="none" strike="noStrike" dirty="0">
                        <a:solidFill>
                          <a:srgbClr val="000000"/>
                        </a:solidFill>
                        <a:latin typeface="Calibri"/>
                      </a:endParaRPr>
                    </a:p>
                  </a:txBody>
                  <a:tcPr marL="9525" marR="9525" marT="9525" marB="0" anchor="ctr"/>
                </a:tc>
                <a:tc>
                  <a:txBody>
                    <a:bodyPr/>
                    <a:lstStyle/>
                    <a:p>
                      <a:pPr algn="r" fontAlgn="b"/>
                      <a:r>
                        <a:rPr lang="en-US" sz="1400" b="1" i="0" u="none" strike="noStrike" dirty="0">
                          <a:solidFill>
                            <a:srgbClr val="000000"/>
                          </a:solidFill>
                          <a:latin typeface="Calibri"/>
                        </a:rPr>
                        <a:t>7</a:t>
                      </a:r>
                    </a:p>
                  </a:txBody>
                  <a:tcPr marL="9525" marR="9525" marT="9525" marB="0" anchor="ctr"/>
                </a:tc>
              </a:tr>
              <a:tr h="242451">
                <a:tc>
                  <a:txBody>
                    <a:bodyPr/>
                    <a:lstStyle/>
                    <a:p>
                      <a:pPr algn="ctr" fontAlgn="b"/>
                      <a:r>
                        <a:rPr lang="en-US" sz="1400" b="0" i="0" u="none" strike="noStrike" dirty="0" smtClean="0">
                          <a:solidFill>
                            <a:srgbClr val="000000"/>
                          </a:solidFill>
                          <a:latin typeface="Calibri"/>
                        </a:rPr>
                        <a:t>13</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a:solidFill>
                            <a:srgbClr val="000000"/>
                          </a:solidFill>
                          <a:latin typeface="Calibri"/>
                        </a:rPr>
                        <a:t>Bang </a:t>
                      </a:r>
                      <a:r>
                        <a:rPr lang="en-US" sz="1400" b="0" i="0" u="none" strike="noStrike" dirty="0" err="1">
                          <a:solidFill>
                            <a:srgbClr val="000000"/>
                          </a:solidFill>
                          <a:latin typeface="Calibri"/>
                        </a:rPr>
                        <a:t>Thao</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smtClean="0">
                          <a:solidFill>
                            <a:srgbClr val="000000"/>
                          </a:solidFill>
                          <a:latin typeface="Calibri"/>
                        </a:rPr>
                        <a:t>Mod</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a:solidFill>
                            <a:srgbClr val="000000"/>
                          </a:solidFill>
                          <a:latin typeface="Calibri"/>
                        </a:rPr>
                        <a:t>Rubber Tapping</a:t>
                      </a:r>
                    </a:p>
                  </a:txBody>
                  <a:tcPr marL="9525" marR="9525" marT="9525" marB="0" anchor="ctr"/>
                </a:tc>
                <a:tc>
                  <a:txBody>
                    <a:bodyPr/>
                    <a:lstStyle/>
                    <a:p>
                      <a:pPr algn="r" fontAlgn="b"/>
                      <a:r>
                        <a:rPr lang="en-US" sz="1400" b="0" i="0" u="none" strike="noStrike">
                          <a:solidFill>
                            <a:srgbClr val="000000"/>
                          </a:solidFill>
                          <a:latin typeface="Calibri"/>
                        </a:rPr>
                        <a:t>2</a:t>
                      </a:r>
                    </a:p>
                  </a:txBody>
                  <a:tcPr marL="9525" marR="9525" marT="9525" marB="0" anchor="ctr"/>
                </a:tc>
                <a:tc>
                  <a:txBody>
                    <a:bodyPr/>
                    <a:lstStyle/>
                    <a:p>
                      <a:pPr algn="r" fontAlgn="b"/>
                      <a:r>
                        <a:rPr lang="en-US" sz="1400" b="0" i="0" u="none" strike="noStrike" dirty="0">
                          <a:solidFill>
                            <a:srgbClr val="000000"/>
                          </a:solidFill>
                          <a:latin typeface="Calibri"/>
                        </a:rPr>
                        <a:t>19</a:t>
                      </a:r>
                    </a:p>
                  </a:txBody>
                  <a:tcPr marL="9525" marR="9525" marT="9525" marB="0" anchor="ctr"/>
                </a:tc>
                <a:tc>
                  <a:txBody>
                    <a:bodyPr/>
                    <a:lstStyle/>
                    <a:p>
                      <a:pPr algn="r" fontAlgn="b"/>
                      <a:r>
                        <a:rPr lang="en-US" sz="1400" b="1" i="0" u="none" strike="noStrike" dirty="0">
                          <a:solidFill>
                            <a:srgbClr val="000000"/>
                          </a:solidFill>
                          <a:latin typeface="Calibri"/>
                        </a:rPr>
                        <a:t>21</a:t>
                      </a:r>
                    </a:p>
                  </a:txBody>
                  <a:tcPr marL="9525" marR="9525" marT="9525" marB="0" anchor="ctr"/>
                </a:tc>
              </a:tr>
              <a:tr h="242451">
                <a:tc>
                  <a:txBody>
                    <a:bodyPr/>
                    <a:lstStyle/>
                    <a:p>
                      <a:pPr algn="ctr" fontAlgn="b"/>
                      <a:r>
                        <a:rPr lang="en-US" sz="1400" b="0" i="0" u="none" strike="noStrike" dirty="0" smtClean="0">
                          <a:solidFill>
                            <a:srgbClr val="000000"/>
                          </a:solidFill>
                          <a:latin typeface="Calibri"/>
                        </a:rPr>
                        <a:t>14</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a:solidFill>
                            <a:srgbClr val="000000"/>
                          </a:solidFill>
                          <a:latin typeface="Calibri"/>
                        </a:rPr>
                        <a:t>Nam </a:t>
                      </a:r>
                      <a:r>
                        <a:rPr lang="en-US" sz="1400" b="0" i="0" u="none" strike="noStrike" dirty="0" err="1">
                          <a:solidFill>
                            <a:srgbClr val="000000"/>
                          </a:solidFill>
                          <a:latin typeface="Calibri"/>
                        </a:rPr>
                        <a:t>Tok</a:t>
                      </a:r>
                      <a:r>
                        <a:rPr lang="en-US" sz="1400" b="0" i="0" u="none" strike="noStrike" dirty="0">
                          <a:solidFill>
                            <a:srgbClr val="000000"/>
                          </a:solidFill>
                          <a:latin typeface="Calibri"/>
                        </a:rPr>
                        <a:t> Ton </a:t>
                      </a:r>
                      <a:r>
                        <a:rPr lang="en-US" sz="1400" b="0" i="0" u="none" strike="noStrike" dirty="0" err="1">
                          <a:solidFill>
                            <a:srgbClr val="000000"/>
                          </a:solidFill>
                          <a:latin typeface="Calibri"/>
                        </a:rPr>
                        <a:t>Sai</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smtClean="0">
                          <a:solidFill>
                            <a:srgbClr val="000000"/>
                          </a:solidFill>
                          <a:latin typeface="Calibri"/>
                        </a:rPr>
                        <a:t>Mod</a:t>
                      </a:r>
                      <a:endParaRPr lang="en-US" sz="1400" b="0" i="0" u="none" strike="noStrike" dirty="0">
                        <a:solidFill>
                          <a:srgbClr val="000000"/>
                        </a:solidFill>
                        <a:latin typeface="Calibri"/>
                      </a:endParaRPr>
                    </a:p>
                  </a:txBody>
                  <a:tcPr marL="9525" marR="9525" marT="9525" marB="0" anchor="ctr"/>
                </a:tc>
                <a:tc>
                  <a:txBody>
                    <a:bodyPr/>
                    <a:lstStyle/>
                    <a:p>
                      <a:pPr algn="l" fontAlgn="b"/>
                      <a:r>
                        <a:rPr lang="en-US" sz="1400" b="0" i="0" u="none" strike="noStrike" dirty="0">
                          <a:solidFill>
                            <a:srgbClr val="000000"/>
                          </a:solidFill>
                          <a:latin typeface="Calibri"/>
                        </a:rPr>
                        <a:t>Rubber Tapping</a:t>
                      </a:r>
                    </a:p>
                  </a:txBody>
                  <a:tcPr marL="9525" marR="9525" marT="9525" marB="0" anchor="ctr"/>
                </a:tc>
                <a:tc>
                  <a:txBody>
                    <a:bodyPr/>
                    <a:lstStyle/>
                    <a:p>
                      <a:pPr algn="r" fontAlgn="b"/>
                      <a:r>
                        <a:rPr lang="en-US" sz="1400" b="0" i="0" u="none" strike="noStrike">
                          <a:solidFill>
                            <a:srgbClr val="000000"/>
                          </a:solidFill>
                          <a:latin typeface="Calibri"/>
                        </a:rPr>
                        <a:t>16</a:t>
                      </a:r>
                    </a:p>
                  </a:txBody>
                  <a:tcPr marL="9525" marR="9525" marT="9525" marB="0" anchor="ctr"/>
                </a:tc>
                <a:tc>
                  <a:txBody>
                    <a:bodyPr/>
                    <a:lstStyle/>
                    <a:p>
                      <a:pPr algn="r" fontAlgn="b"/>
                      <a:r>
                        <a:rPr lang="en-US" sz="1400" b="0" i="0" u="none" strike="noStrike">
                          <a:solidFill>
                            <a:srgbClr val="000000"/>
                          </a:solidFill>
                          <a:latin typeface="Calibri"/>
                        </a:rPr>
                        <a:t>13</a:t>
                      </a:r>
                    </a:p>
                  </a:txBody>
                  <a:tcPr marL="9525" marR="9525" marT="9525" marB="0" anchor="ctr"/>
                </a:tc>
                <a:tc>
                  <a:txBody>
                    <a:bodyPr/>
                    <a:lstStyle/>
                    <a:p>
                      <a:pPr algn="r" fontAlgn="b"/>
                      <a:r>
                        <a:rPr lang="en-US" sz="1400" b="1" i="0" u="none" strike="noStrike" dirty="0">
                          <a:solidFill>
                            <a:srgbClr val="000000"/>
                          </a:solidFill>
                          <a:latin typeface="Calibri"/>
                        </a:rPr>
                        <a:t>29</a:t>
                      </a:r>
                    </a:p>
                  </a:txBody>
                  <a:tcPr marL="9525" marR="9525" marT="9525" marB="0" anchor="ctr"/>
                </a:tc>
              </a:tr>
              <a:tr h="242451">
                <a:tc>
                  <a:txBody>
                    <a:bodyPr/>
                    <a:lstStyle/>
                    <a:p>
                      <a:pPr algn="ctr"/>
                      <a:r>
                        <a:rPr lang="en-GB" sz="1400" dirty="0" smtClean="0"/>
                        <a:t>15</a:t>
                      </a:r>
                      <a:endParaRPr lang="en-GB" dirty="0"/>
                    </a:p>
                  </a:txBody>
                  <a:tcPr marL="9525" marR="9525" marT="9525" marB="0" anchor="ctr"/>
                </a:tc>
                <a:tc>
                  <a:txBody>
                    <a:bodyPr/>
                    <a:lstStyle/>
                    <a:p>
                      <a:pPr algn="l" fontAlgn="b"/>
                      <a:r>
                        <a:rPr lang="en-US" sz="1400" b="0" i="0" u="none" strike="noStrike" dirty="0" err="1">
                          <a:solidFill>
                            <a:srgbClr val="000000"/>
                          </a:solidFill>
                          <a:latin typeface="Calibri"/>
                        </a:rPr>
                        <a:t>Luang</a:t>
                      </a:r>
                      <a:r>
                        <a:rPr lang="en-US" sz="1400" b="0" i="0" u="none" strike="noStrike" dirty="0">
                          <a:solidFill>
                            <a:srgbClr val="000000"/>
                          </a:solidFill>
                          <a:latin typeface="Calibri"/>
                        </a:rPr>
                        <a:t> </a:t>
                      </a:r>
                      <a:r>
                        <a:rPr lang="en-US" sz="1400" b="0" i="0" u="none" strike="noStrike" dirty="0" err="1">
                          <a:solidFill>
                            <a:srgbClr val="000000"/>
                          </a:solidFill>
                          <a:latin typeface="Calibri"/>
                        </a:rPr>
                        <a:t>Pu</a:t>
                      </a:r>
                      <a:r>
                        <a:rPr lang="en-US" sz="1400" b="0" i="0" u="none" strike="noStrike" dirty="0">
                          <a:solidFill>
                            <a:srgbClr val="000000"/>
                          </a:solidFill>
                          <a:latin typeface="Calibri"/>
                        </a:rPr>
                        <a:t> </a:t>
                      </a:r>
                      <a:r>
                        <a:rPr lang="en-US" sz="1400" b="0" i="0" u="none" strike="noStrike" dirty="0" err="1">
                          <a:solidFill>
                            <a:srgbClr val="000000"/>
                          </a:solidFill>
                          <a:latin typeface="Calibri"/>
                        </a:rPr>
                        <a:t>Supa</a:t>
                      </a:r>
                      <a:r>
                        <a:rPr lang="en-US" sz="1400" b="0" i="0" u="none" strike="noStrike" dirty="0">
                          <a:solidFill>
                            <a:srgbClr val="000000"/>
                          </a:solidFill>
                          <a:latin typeface="Calibri"/>
                        </a:rPr>
                        <a:t> Temple</a:t>
                      </a:r>
                    </a:p>
                  </a:txBody>
                  <a:tcPr marL="9525" marR="9525" marT="9525" marB="0" anchor="ctr"/>
                </a:tc>
                <a:tc>
                  <a:txBody>
                    <a:bodyPr/>
                    <a:lstStyle/>
                    <a:p>
                      <a:pPr algn="l" fontAlgn="b"/>
                      <a:r>
                        <a:rPr lang="en-US" sz="1400" b="0" i="0" u="none" strike="noStrike" dirty="0">
                          <a:solidFill>
                            <a:srgbClr val="000000"/>
                          </a:solidFill>
                          <a:latin typeface="Calibri"/>
                        </a:rPr>
                        <a:t>Low</a:t>
                      </a:r>
                    </a:p>
                  </a:txBody>
                  <a:tcPr marL="9525" marR="9525" marT="9525" marB="0" anchor="ctr"/>
                </a:tc>
                <a:tc>
                  <a:txBody>
                    <a:bodyPr/>
                    <a:lstStyle/>
                    <a:p>
                      <a:pPr algn="l" fontAlgn="b"/>
                      <a:r>
                        <a:rPr lang="en-US" sz="1400" b="0" i="0" u="none" strike="noStrike" dirty="0">
                          <a:solidFill>
                            <a:srgbClr val="000000"/>
                          </a:solidFill>
                          <a:latin typeface="Calibri"/>
                        </a:rPr>
                        <a:t>Rubber Tapping</a:t>
                      </a:r>
                    </a:p>
                  </a:txBody>
                  <a:tcPr marL="9525" marR="9525" marT="9525" marB="0" anchor="ctr"/>
                </a:tc>
                <a:tc>
                  <a:txBody>
                    <a:bodyPr/>
                    <a:lstStyle/>
                    <a:p>
                      <a:pPr algn="r" fontAlgn="b"/>
                      <a:r>
                        <a:rPr lang="en-US" sz="1400" b="0" i="0" u="none" strike="noStrike" dirty="0">
                          <a:solidFill>
                            <a:srgbClr val="000000"/>
                          </a:solidFill>
                          <a:latin typeface="Calibri"/>
                        </a:rPr>
                        <a:t>1</a:t>
                      </a:r>
                    </a:p>
                  </a:txBody>
                  <a:tcPr marL="9525" marR="9525" marT="9525" marB="0" anchor="ctr"/>
                </a:tc>
                <a:tc>
                  <a:txBody>
                    <a:bodyPr/>
                    <a:lstStyle/>
                    <a:p>
                      <a:pPr algn="r" fontAlgn="b"/>
                      <a:r>
                        <a:rPr lang="en-US" sz="1400" b="0" i="0" u="none" strike="noStrike">
                          <a:solidFill>
                            <a:srgbClr val="000000"/>
                          </a:solidFill>
                          <a:latin typeface="Calibri"/>
                        </a:rPr>
                        <a:t>10</a:t>
                      </a:r>
                    </a:p>
                  </a:txBody>
                  <a:tcPr marL="9525" marR="9525" marT="9525" marB="0" anchor="ctr"/>
                </a:tc>
                <a:tc>
                  <a:txBody>
                    <a:bodyPr/>
                    <a:lstStyle/>
                    <a:p>
                      <a:pPr algn="r" fontAlgn="b"/>
                      <a:r>
                        <a:rPr lang="en-US" sz="1400" b="1" i="0" u="none" strike="noStrike" dirty="0">
                          <a:solidFill>
                            <a:srgbClr val="000000"/>
                          </a:solidFill>
                          <a:latin typeface="Calibri"/>
                        </a:rPr>
                        <a:t>11</a:t>
                      </a:r>
                    </a:p>
                  </a:txBody>
                  <a:tcPr marL="9525" marR="9525" marT="9525" marB="0" anchor="ctr"/>
                </a:tc>
              </a:tr>
              <a:tr h="242451">
                <a:tc>
                  <a:txBody>
                    <a:bodyPr/>
                    <a:lstStyle/>
                    <a:p>
                      <a:pPr algn="ctr" fontAlgn="b"/>
                      <a:r>
                        <a:rPr lang="en-US" sz="1400" b="1" i="0" u="none" strike="noStrike" dirty="0">
                          <a:solidFill>
                            <a:srgbClr val="000000"/>
                          </a:solidFill>
                          <a:latin typeface="Calibri"/>
                        </a:rPr>
                        <a:t> </a:t>
                      </a:r>
                    </a:p>
                  </a:txBody>
                  <a:tcPr marL="9525" marR="9525" marT="9525" marB="0" anchor="ctr"/>
                </a:tc>
                <a:tc>
                  <a:txBody>
                    <a:bodyPr/>
                    <a:lstStyle/>
                    <a:p>
                      <a:pPr algn="l" fontAlgn="b"/>
                      <a:r>
                        <a:rPr lang="en-US" sz="1400" b="1" i="0" u="none" strike="noStrike" dirty="0">
                          <a:solidFill>
                            <a:srgbClr val="000000"/>
                          </a:solidFill>
                          <a:latin typeface="Calibri"/>
                        </a:rPr>
                        <a:t>Total</a:t>
                      </a:r>
                    </a:p>
                  </a:txBody>
                  <a:tcPr marL="9525" marR="9525" marT="9525" marB="0" anchor="ctr"/>
                </a:tc>
                <a:tc>
                  <a:txBody>
                    <a:bodyPr/>
                    <a:lstStyle/>
                    <a:p>
                      <a:pPr algn="l" fontAlgn="b"/>
                      <a:r>
                        <a:rPr lang="en-US" sz="1400" b="1" i="0" u="none" strike="noStrike">
                          <a:solidFill>
                            <a:srgbClr val="000000"/>
                          </a:solidFill>
                          <a:latin typeface="Calibri"/>
                        </a:rPr>
                        <a:t> </a:t>
                      </a:r>
                    </a:p>
                  </a:txBody>
                  <a:tcPr marL="9525" marR="9525" marT="9525" marB="0" anchor="ctr"/>
                </a:tc>
                <a:tc>
                  <a:txBody>
                    <a:bodyPr/>
                    <a:lstStyle/>
                    <a:p>
                      <a:pPr algn="l" fontAlgn="b"/>
                      <a:r>
                        <a:rPr lang="en-US" sz="1400" b="1" i="0" u="none" strike="noStrike" dirty="0">
                          <a:solidFill>
                            <a:srgbClr val="000000"/>
                          </a:solidFill>
                          <a:latin typeface="Calibri"/>
                        </a:rPr>
                        <a:t> </a:t>
                      </a:r>
                    </a:p>
                  </a:txBody>
                  <a:tcPr marL="9525" marR="9525" marT="9525" marB="0" anchor="ctr"/>
                </a:tc>
                <a:tc>
                  <a:txBody>
                    <a:bodyPr/>
                    <a:lstStyle/>
                    <a:p>
                      <a:pPr algn="r" fontAlgn="b"/>
                      <a:r>
                        <a:rPr lang="en-US" sz="1400" b="1" i="0" u="none" strike="noStrike" dirty="0">
                          <a:solidFill>
                            <a:srgbClr val="000000"/>
                          </a:solidFill>
                          <a:latin typeface="Calibri"/>
                        </a:rPr>
                        <a:t>229</a:t>
                      </a:r>
                    </a:p>
                  </a:txBody>
                  <a:tcPr marL="9525" marR="9525" marT="9525" marB="0" anchor="ctr"/>
                </a:tc>
                <a:tc>
                  <a:txBody>
                    <a:bodyPr/>
                    <a:lstStyle/>
                    <a:p>
                      <a:pPr algn="r" fontAlgn="b"/>
                      <a:r>
                        <a:rPr lang="en-US" sz="1400" b="1" i="0" u="none" strike="noStrike" dirty="0">
                          <a:solidFill>
                            <a:srgbClr val="000000"/>
                          </a:solidFill>
                          <a:latin typeface="Calibri"/>
                        </a:rPr>
                        <a:t>171</a:t>
                      </a:r>
                    </a:p>
                  </a:txBody>
                  <a:tcPr marL="9525" marR="9525" marT="9525" marB="0" anchor="ctr"/>
                </a:tc>
                <a:tc>
                  <a:txBody>
                    <a:bodyPr/>
                    <a:lstStyle/>
                    <a:p>
                      <a:pPr algn="r" fontAlgn="b"/>
                      <a:r>
                        <a:rPr lang="en-US" sz="1400" b="1" i="0" u="none" strike="noStrike" dirty="0">
                          <a:solidFill>
                            <a:srgbClr val="000000"/>
                          </a:solidFill>
                          <a:latin typeface="Calibri"/>
                        </a:rPr>
                        <a:t>400</a:t>
                      </a:r>
                    </a:p>
                  </a:txBody>
                  <a:tcPr marL="9525" marR="9525" marT="9525" marB="0" anchor="ctr"/>
                </a:tc>
              </a:tr>
            </a:tbl>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Traffic Light Scoring </a:t>
            </a:r>
            <a:endParaRPr lang="en-GB" sz="2000" dirty="0">
              <a:solidFill>
                <a:srgbClr val="C00000"/>
              </a:solidFill>
            </a:endParaRPr>
          </a:p>
        </p:txBody>
      </p:sp>
      <p:graphicFrame>
        <p:nvGraphicFramePr>
          <p:cNvPr id="6" name="Table 5"/>
          <p:cNvGraphicFramePr>
            <a:graphicFrameLocks noGrp="1"/>
          </p:cNvGraphicFramePr>
          <p:nvPr/>
        </p:nvGraphicFramePr>
        <p:xfrm>
          <a:off x="914400" y="1874520"/>
          <a:ext cx="7162800" cy="4358640"/>
        </p:xfrm>
        <a:graphic>
          <a:graphicData uri="http://schemas.openxmlformats.org/drawingml/2006/table">
            <a:tbl>
              <a:tblPr firstRow="1" bandRow="1">
                <a:tableStyleId>{5C22544A-7EE6-4342-B048-85BDC9FD1C3A}</a:tableStyleId>
              </a:tblPr>
              <a:tblGrid>
                <a:gridCol w="1497474"/>
                <a:gridCol w="1888442"/>
                <a:gridCol w="1888442"/>
                <a:gridCol w="1888442"/>
              </a:tblGrid>
              <a:tr h="325112">
                <a:tc>
                  <a:txBody>
                    <a:bodyPr/>
                    <a:lstStyle/>
                    <a:p>
                      <a:r>
                        <a:rPr lang="en-GB" sz="1400" dirty="0" smtClean="0"/>
                        <a:t>Community</a:t>
                      </a:r>
                      <a:r>
                        <a:rPr lang="en-GB" sz="1400" baseline="0" dirty="0" smtClean="0"/>
                        <a:t> Indicator</a:t>
                      </a:r>
                      <a:endParaRPr lang="en-GB" sz="1400" dirty="0"/>
                    </a:p>
                  </a:txBody>
                  <a:tcPr anchor="ctr"/>
                </a:tc>
                <a:tc>
                  <a:txBody>
                    <a:bodyPr/>
                    <a:lstStyle/>
                    <a:p>
                      <a:pPr algn="ctr"/>
                      <a:r>
                        <a:rPr lang="en-GB" sz="1400" dirty="0" smtClean="0"/>
                        <a:t>Low Risk</a:t>
                      </a:r>
                      <a:endParaRPr lang="en-GB" sz="1400" dirty="0"/>
                    </a:p>
                  </a:txBody>
                  <a:tcPr anchor="ctr">
                    <a:solidFill>
                      <a:srgbClr val="00B050"/>
                    </a:solidFill>
                  </a:tcPr>
                </a:tc>
                <a:tc>
                  <a:txBody>
                    <a:bodyPr/>
                    <a:lstStyle/>
                    <a:p>
                      <a:pPr algn="ctr"/>
                      <a:r>
                        <a:rPr lang="en-GB" sz="1400" dirty="0" smtClean="0"/>
                        <a:t>Moderate Risk</a:t>
                      </a:r>
                      <a:endParaRPr lang="en-GB" sz="1400" dirty="0"/>
                    </a:p>
                  </a:txBody>
                  <a:tcPr anchor="ctr">
                    <a:solidFill>
                      <a:srgbClr val="FFC000"/>
                    </a:solidFill>
                  </a:tcPr>
                </a:tc>
                <a:tc>
                  <a:txBody>
                    <a:bodyPr/>
                    <a:lstStyle/>
                    <a:p>
                      <a:pPr algn="ctr"/>
                      <a:r>
                        <a:rPr lang="en-GB" sz="1400" dirty="0" smtClean="0"/>
                        <a:t>High Risk</a:t>
                      </a:r>
                      <a:endParaRPr lang="en-GB" sz="1400" dirty="0"/>
                    </a:p>
                  </a:txBody>
                  <a:tcPr anchor="ctr">
                    <a:solidFill>
                      <a:srgbClr val="C00000"/>
                    </a:solidFill>
                  </a:tcPr>
                </a:tc>
              </a:tr>
              <a:tr h="191242">
                <a:tc>
                  <a:txBody>
                    <a:bodyPr/>
                    <a:lstStyle/>
                    <a:p>
                      <a:r>
                        <a:rPr lang="en-GB" sz="1400" dirty="0" smtClean="0"/>
                        <a:t>Malaria transmission risk</a:t>
                      </a:r>
                      <a:endParaRPr lang="en-GB" sz="1400" dirty="0"/>
                    </a:p>
                  </a:txBody>
                  <a:tcPr anchor="ctr"/>
                </a:tc>
                <a:tc>
                  <a:txBody>
                    <a:bodyPr/>
                    <a:lstStyle/>
                    <a:p>
                      <a:r>
                        <a:rPr lang="en-GB" sz="1400" dirty="0" smtClean="0"/>
                        <a:t>LOW</a:t>
                      </a:r>
                      <a:endParaRPr lang="en-GB" sz="1400" dirty="0"/>
                    </a:p>
                  </a:txBody>
                  <a:tcPr anchor="ctr"/>
                </a:tc>
                <a:tc>
                  <a:txBody>
                    <a:bodyPr/>
                    <a:lstStyle/>
                    <a:p>
                      <a:r>
                        <a:rPr lang="en-GB" sz="1400" dirty="0" smtClean="0"/>
                        <a:t>MODERATE</a:t>
                      </a:r>
                      <a:endParaRPr lang="en-GB" sz="1400" dirty="0"/>
                    </a:p>
                  </a:txBody>
                  <a:tcPr anchor="ctr"/>
                </a:tc>
                <a:tc>
                  <a:txBody>
                    <a:bodyPr/>
                    <a:lstStyle/>
                    <a:p>
                      <a:r>
                        <a:rPr lang="en-GB" sz="1400" dirty="0" smtClean="0"/>
                        <a:t>HIGH</a:t>
                      </a:r>
                      <a:endParaRPr lang="en-GB" sz="1400" dirty="0"/>
                    </a:p>
                  </a:txBody>
                  <a:tcPr anchor="ctr"/>
                </a:tc>
              </a:tr>
              <a:tr h="242380">
                <a:tc>
                  <a:txBody>
                    <a:bodyPr/>
                    <a:lstStyle/>
                    <a:p>
                      <a:r>
                        <a:rPr lang="en-GB" sz="1400" dirty="0" smtClean="0"/>
                        <a:t>Facilities</a:t>
                      </a:r>
                      <a:endParaRPr lang="en-GB" sz="1400" dirty="0"/>
                    </a:p>
                  </a:txBody>
                  <a:tcPr anchor="ctr"/>
                </a:tc>
                <a:tc>
                  <a:txBody>
                    <a:bodyPr/>
                    <a:lstStyle/>
                    <a:p>
                      <a:r>
                        <a:rPr lang="en-GB" sz="1400" dirty="0" smtClean="0"/>
                        <a:t>Electricity</a:t>
                      </a:r>
                      <a:r>
                        <a:rPr lang="en-GB" sz="1400" baseline="0" dirty="0" smtClean="0"/>
                        <a:t> and</a:t>
                      </a:r>
                    </a:p>
                    <a:p>
                      <a:r>
                        <a:rPr lang="en-GB" sz="1400" baseline="0" dirty="0" smtClean="0"/>
                        <a:t>Running Water</a:t>
                      </a:r>
                    </a:p>
                  </a:txBody>
                  <a:tcPr anchor="ctr"/>
                </a:tc>
                <a:tc>
                  <a:txBody>
                    <a:bodyPr/>
                    <a:lstStyle/>
                    <a:p>
                      <a:r>
                        <a:rPr lang="en-GB" sz="1400" dirty="0" smtClean="0"/>
                        <a:t>Electricity</a:t>
                      </a:r>
                      <a:r>
                        <a:rPr lang="en-GB" sz="1400" baseline="0" dirty="0" smtClean="0"/>
                        <a:t> or</a:t>
                      </a:r>
                    </a:p>
                    <a:p>
                      <a:r>
                        <a:rPr lang="en-GB" sz="1400" baseline="0" dirty="0" smtClean="0"/>
                        <a:t>Running Water</a:t>
                      </a:r>
                    </a:p>
                  </a:txBody>
                  <a:tcPr anchor="ctr"/>
                </a:tc>
                <a:tc>
                  <a:txBody>
                    <a:bodyPr/>
                    <a:lstStyle/>
                    <a:p>
                      <a:r>
                        <a:rPr lang="en-GB" sz="1400" baseline="0" dirty="0" smtClean="0"/>
                        <a:t>None</a:t>
                      </a:r>
                    </a:p>
                  </a:txBody>
                  <a:tcPr anchor="ctr"/>
                </a:tc>
              </a:tr>
              <a:tr h="242380">
                <a:tc>
                  <a:txBody>
                    <a:bodyPr/>
                    <a:lstStyle/>
                    <a:p>
                      <a:r>
                        <a:rPr lang="en-GB" sz="1400" dirty="0" smtClean="0"/>
                        <a:t>Media access &amp; Mobile coverage</a:t>
                      </a:r>
                      <a:endParaRPr lang="en-GB" sz="1400" dirty="0"/>
                    </a:p>
                  </a:txBody>
                  <a:tcPr anchor="ctr"/>
                </a:tc>
                <a:tc>
                  <a:txBody>
                    <a:bodyPr/>
                    <a:lstStyle/>
                    <a:p>
                      <a:r>
                        <a:rPr lang="en-GB" sz="1400" dirty="0" smtClean="0"/>
                        <a:t>Mobile coverage,</a:t>
                      </a:r>
                    </a:p>
                    <a:p>
                      <a:r>
                        <a:rPr lang="en-GB" sz="1400" dirty="0" smtClean="0"/>
                        <a:t>TV</a:t>
                      </a:r>
                      <a:r>
                        <a:rPr lang="en-GB" sz="1400" baseline="0" dirty="0" smtClean="0"/>
                        <a:t> and </a:t>
                      </a:r>
                    </a:p>
                    <a:p>
                      <a:r>
                        <a:rPr lang="en-GB" sz="1400" dirty="0" smtClean="0"/>
                        <a:t>Radio media</a:t>
                      </a:r>
                      <a:endParaRPr lang="en-GB" sz="1400" dirty="0"/>
                    </a:p>
                  </a:txBody>
                  <a:tcPr anchor="ctr"/>
                </a:tc>
                <a:tc>
                  <a:txBody>
                    <a:bodyPr/>
                    <a:lstStyle/>
                    <a:p>
                      <a:r>
                        <a:rPr lang="en-GB" sz="1400" dirty="0" smtClean="0"/>
                        <a:t>Mobile</a:t>
                      </a:r>
                      <a:r>
                        <a:rPr lang="en-GB" sz="1400" baseline="0" dirty="0" smtClean="0"/>
                        <a:t> coverage, </a:t>
                      </a:r>
                    </a:p>
                    <a:p>
                      <a:r>
                        <a:rPr lang="en-GB" sz="1400" baseline="0" dirty="0" smtClean="0"/>
                        <a:t>TV or </a:t>
                      </a:r>
                    </a:p>
                    <a:p>
                      <a:r>
                        <a:rPr lang="en-GB" sz="1400" baseline="0" dirty="0" smtClean="0"/>
                        <a:t>Radio media</a:t>
                      </a:r>
                      <a:endParaRPr lang="en-GB" sz="1400" dirty="0"/>
                    </a:p>
                  </a:txBody>
                  <a:tcPr anchor="ctr"/>
                </a:tc>
                <a:tc>
                  <a:txBody>
                    <a:bodyPr/>
                    <a:lstStyle/>
                    <a:p>
                      <a:r>
                        <a:rPr lang="en-GB" sz="1400" dirty="0" smtClean="0"/>
                        <a:t>Mobile coverage only</a:t>
                      </a:r>
                      <a:endParaRPr lang="en-GB" sz="1400" dirty="0"/>
                    </a:p>
                  </a:txBody>
                  <a:tcPr anchor="ctr"/>
                </a:tc>
              </a:tr>
              <a:tr h="325112">
                <a:tc>
                  <a:txBody>
                    <a:bodyPr/>
                    <a:lstStyle/>
                    <a:p>
                      <a:r>
                        <a:rPr lang="en-GB" sz="1400" dirty="0" smtClean="0"/>
                        <a:t>Condition of access road</a:t>
                      </a:r>
                      <a:endParaRPr lang="en-GB" sz="1400" dirty="0"/>
                    </a:p>
                  </a:txBody>
                  <a:tcPr anchor="ctr"/>
                </a:tc>
                <a:tc>
                  <a:txBody>
                    <a:bodyPr/>
                    <a:lstStyle/>
                    <a:p>
                      <a:r>
                        <a:rPr lang="en-GB" sz="1400" dirty="0" smtClean="0"/>
                        <a:t>Sealed</a:t>
                      </a:r>
                      <a:r>
                        <a:rPr lang="en-GB" sz="1400" baseline="0" dirty="0" smtClean="0"/>
                        <a:t> Road</a:t>
                      </a:r>
                      <a:endParaRPr lang="en-GB" sz="1400" dirty="0"/>
                    </a:p>
                  </a:txBody>
                  <a:tcPr anchor="ctr"/>
                </a:tc>
                <a:tc>
                  <a:txBody>
                    <a:bodyPr/>
                    <a:lstStyle/>
                    <a:p>
                      <a:r>
                        <a:rPr lang="en-GB" sz="1400" dirty="0" smtClean="0"/>
                        <a:t>Dirt road with 2WD</a:t>
                      </a:r>
                      <a:r>
                        <a:rPr lang="en-GB" sz="1400" baseline="0" dirty="0" smtClean="0"/>
                        <a:t> access</a:t>
                      </a:r>
                      <a:endParaRPr lang="en-GB"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Dirt road with 4WD/MC</a:t>
                      </a:r>
                      <a:r>
                        <a:rPr lang="en-GB" sz="1400" baseline="0" dirty="0" smtClean="0"/>
                        <a:t> access only</a:t>
                      </a:r>
                      <a:endParaRPr lang="en-GB" sz="1400" dirty="0"/>
                    </a:p>
                  </a:txBody>
                  <a:tcPr anchor="ctr"/>
                </a:tc>
              </a:tr>
              <a:tr h="325112">
                <a:tc>
                  <a:txBody>
                    <a:bodyPr/>
                    <a:lstStyle/>
                    <a:p>
                      <a:r>
                        <a:rPr lang="en-GB" sz="1400" dirty="0" smtClean="0"/>
                        <a:t>Distance</a:t>
                      </a:r>
                      <a:r>
                        <a:rPr lang="en-GB" sz="1400" baseline="0" dirty="0" smtClean="0"/>
                        <a:t> to nearest clinic</a:t>
                      </a:r>
                      <a:endParaRPr lang="en-GB" sz="1400" dirty="0"/>
                    </a:p>
                  </a:txBody>
                  <a:tcPr anchor="ctr"/>
                </a:tc>
                <a:tc>
                  <a:txBody>
                    <a:bodyPr/>
                    <a:lstStyle/>
                    <a:p>
                      <a:r>
                        <a:rPr lang="en-GB" sz="1400" dirty="0" smtClean="0"/>
                        <a:t>1 km or less</a:t>
                      </a:r>
                      <a:endParaRPr lang="en-GB" sz="1400" dirty="0"/>
                    </a:p>
                  </a:txBody>
                  <a:tcPr anchor="ctr"/>
                </a:tc>
                <a:tc>
                  <a:txBody>
                    <a:bodyPr/>
                    <a:lstStyle/>
                    <a:p>
                      <a:r>
                        <a:rPr lang="en-GB" sz="1400" baseline="0" dirty="0" smtClean="0"/>
                        <a:t>2 up to </a:t>
                      </a:r>
                      <a:r>
                        <a:rPr lang="en-GB" sz="1400" dirty="0" smtClean="0"/>
                        <a:t>5 km</a:t>
                      </a:r>
                      <a:endParaRPr lang="en-GB" sz="1400" dirty="0"/>
                    </a:p>
                  </a:txBody>
                  <a:tcPr anchor="ctr"/>
                </a:tc>
                <a:tc>
                  <a:txBody>
                    <a:bodyPr/>
                    <a:lstStyle/>
                    <a:p>
                      <a:r>
                        <a:rPr lang="en-GB" sz="1400" dirty="0" smtClean="0"/>
                        <a:t>Over 5 km</a:t>
                      </a:r>
                      <a:endParaRPr lang="en-GB" sz="1400" dirty="0"/>
                    </a:p>
                  </a:txBody>
                  <a:tcPr anchor="ctr"/>
                </a:tc>
              </a:tr>
              <a:tr h="191242">
                <a:tc>
                  <a:txBody>
                    <a:bodyPr/>
                    <a:lstStyle/>
                    <a:p>
                      <a:r>
                        <a:rPr lang="en-GB" sz="1400" dirty="0" smtClean="0"/>
                        <a:t>H1N5 Bio Security</a:t>
                      </a:r>
                      <a:endParaRPr lang="en-GB" sz="1400" dirty="0"/>
                    </a:p>
                  </a:txBody>
                  <a:tcPr anchor="ctr"/>
                </a:tc>
                <a:tc>
                  <a:txBody>
                    <a:bodyPr/>
                    <a:lstStyle/>
                    <a:p>
                      <a:r>
                        <a:rPr lang="en-GB" sz="1400" dirty="0" smtClean="0"/>
                        <a:t>No Chicken or ducks</a:t>
                      </a:r>
                      <a:r>
                        <a:rPr lang="en-GB" sz="1400" baseline="0" dirty="0" smtClean="0"/>
                        <a:t> running around feely</a:t>
                      </a:r>
                      <a:endParaRPr lang="en-GB" sz="1400" dirty="0"/>
                    </a:p>
                  </a:txBody>
                  <a:tcPr anchor="ctr"/>
                </a:tc>
                <a:tc>
                  <a:txBody>
                    <a:bodyPr/>
                    <a:lstStyle/>
                    <a:p>
                      <a:r>
                        <a:rPr lang="en-GB" sz="1400" dirty="0" smtClean="0"/>
                        <a:t>Chicken or ducks</a:t>
                      </a:r>
                      <a:r>
                        <a:rPr lang="en-GB" sz="1400" baseline="0" dirty="0" smtClean="0"/>
                        <a:t> running around feely</a:t>
                      </a:r>
                      <a:endParaRPr lang="en-GB" sz="1400" dirty="0"/>
                    </a:p>
                  </a:txBody>
                  <a:tcPr anchor="ctr"/>
                </a:tc>
                <a:tc>
                  <a:txBody>
                    <a:bodyPr/>
                    <a:lstStyle/>
                    <a:p>
                      <a:r>
                        <a:rPr lang="en-GB" sz="1400" dirty="0" smtClean="0"/>
                        <a:t>Chicken and ducks</a:t>
                      </a:r>
                      <a:r>
                        <a:rPr lang="en-GB" sz="1400" baseline="0" dirty="0" smtClean="0"/>
                        <a:t> running around feely</a:t>
                      </a:r>
                      <a:endParaRPr lang="en-GB" sz="1400" dirty="0"/>
                    </a:p>
                  </a:txBody>
                  <a:tcPr anchor="ctr"/>
                </a:tc>
              </a:tr>
              <a:tr h="325112">
                <a:tc>
                  <a:txBody>
                    <a:bodyPr/>
                    <a:lstStyle/>
                    <a:p>
                      <a:r>
                        <a:rPr lang="en-GB" sz="1400" dirty="0" smtClean="0"/>
                        <a:t>Water collection containers</a:t>
                      </a:r>
                      <a:endParaRPr lang="en-GB" sz="1400" dirty="0"/>
                    </a:p>
                  </a:txBody>
                  <a:tcPr anchor="ctr"/>
                </a:tc>
                <a:tc>
                  <a:txBody>
                    <a:bodyPr/>
                    <a:lstStyle/>
                    <a:p>
                      <a:r>
                        <a:rPr lang="en-GB" sz="1400" dirty="0" smtClean="0"/>
                        <a:t>None</a:t>
                      </a:r>
                      <a:endParaRPr lang="en-GB" sz="1400" dirty="0"/>
                    </a:p>
                  </a:txBody>
                  <a:tcPr anchor="ctr"/>
                </a:tc>
                <a:tc>
                  <a:txBody>
                    <a:bodyPr/>
                    <a:lstStyle/>
                    <a:p>
                      <a:r>
                        <a:rPr lang="en-GB" sz="1400" dirty="0" smtClean="0"/>
                        <a:t>Some</a:t>
                      </a:r>
                      <a:endParaRPr lang="en-GB" sz="1400" dirty="0"/>
                    </a:p>
                  </a:txBody>
                  <a:tcPr anchor="ctr"/>
                </a:tc>
                <a:tc>
                  <a:txBody>
                    <a:bodyPr/>
                    <a:lstStyle/>
                    <a:p>
                      <a:r>
                        <a:rPr lang="en-GB" sz="1400" dirty="0" smtClean="0"/>
                        <a:t>Many</a:t>
                      </a:r>
                      <a:endParaRPr lang="en-GB" sz="1400" dirty="0"/>
                    </a:p>
                  </a:txBody>
                  <a:tcPr anchor="ctr"/>
                </a:tc>
              </a:tr>
            </a:tbl>
          </a:graphicData>
        </a:graphic>
      </p:graphicFrame>
      <p:sp>
        <p:nvSpPr>
          <p:cNvPr id="4" name="Content Placeholder 7"/>
          <p:cNvSpPr txBox="1">
            <a:spLocks/>
          </p:cNvSpPr>
          <p:nvPr/>
        </p:nvSpPr>
        <p:spPr>
          <a:xfrm>
            <a:off x="457200" y="1066800"/>
            <a:ext cx="8001000" cy="5334000"/>
          </a:xfrm>
          <a:prstGeom prst="rect">
            <a:avLst/>
          </a:prstGeom>
        </p:spPr>
        <p:txBody>
          <a:bodyPr>
            <a:normAutofit/>
          </a:bodyPr>
          <a:lstStyle/>
          <a:p>
            <a:pPr marL="342900" marR="0" lvl="0" indent="-342900"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In order to compare</a:t>
            </a:r>
            <a:r>
              <a:rPr kumimoji="0" lang="en-GB" sz="1400" b="0" i="0" u="none" strike="noStrike" kern="1200" cap="none" spc="0" normalizeH="0" noProof="0" dirty="0" smtClean="0">
                <a:ln>
                  <a:noFill/>
                </a:ln>
                <a:solidFill>
                  <a:schemeClr val="tx1"/>
                </a:solidFill>
                <a:effectLst/>
                <a:uLnTx/>
                <a:uFillTx/>
                <a:latin typeface="+mn-lt"/>
                <a:ea typeface="+mn-ea"/>
                <a:cs typeface="+mn-cs"/>
              </a:rPr>
              <a:t> the risk level migrants face across different camps, the following traffic light scoring system has been applied.</a:t>
            </a:r>
            <a:endParaRPr kumimoji="0" lang="en-GB"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smtClean="0"/>
              <a:t>Camp 1: </a:t>
            </a:r>
            <a:r>
              <a:rPr lang="en-GB" sz="3200" dirty="0" err="1" smtClean="0"/>
              <a:t>Klong</a:t>
            </a:r>
            <a:r>
              <a:rPr lang="en-GB" sz="3200" dirty="0" smtClean="0"/>
              <a:t> Pak Bang</a:t>
            </a:r>
            <a:endParaRPr lang="en-GB" sz="2000" dirty="0">
              <a:solidFill>
                <a:srgbClr val="C00000"/>
              </a:solidFill>
            </a:endParaRPr>
          </a:p>
        </p:txBody>
      </p:sp>
      <p:graphicFrame>
        <p:nvGraphicFramePr>
          <p:cNvPr id="6" name="Table 5"/>
          <p:cNvGraphicFramePr>
            <a:graphicFrameLocks noGrp="1"/>
          </p:cNvGraphicFramePr>
          <p:nvPr/>
        </p:nvGraphicFramePr>
        <p:xfrm>
          <a:off x="381000" y="1066800"/>
          <a:ext cx="4800599" cy="493776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50</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Fishing</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Local,</a:t>
                      </a:r>
                      <a:r>
                        <a:rPr lang="en-GB" sz="1400" baseline="0" dirty="0" smtClean="0"/>
                        <a:t> </a:t>
                      </a:r>
                      <a:r>
                        <a:rPr lang="en-GB" sz="1400" dirty="0" smtClean="0"/>
                        <a:t>Thai, Burmese</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HIGH</a:t>
                      </a:r>
                      <a:endParaRPr lang="en-GB" sz="1400" dirty="0"/>
                    </a:p>
                  </a:txBody>
                  <a:tcPr/>
                </a:tc>
                <a:tc>
                  <a:txBody>
                    <a:bodyPr/>
                    <a:lstStyle/>
                    <a:p>
                      <a:pPr algn="ctr"/>
                      <a:endParaRPr lang="en-GB" sz="1400" b="1" dirty="0"/>
                    </a:p>
                  </a:txBody>
                  <a:tcPr marT="0" marB="0">
                    <a:solidFill>
                      <a:srgbClr val="C00000"/>
                    </a:solidFill>
                  </a:tcPr>
                </a:tc>
              </a:tr>
              <a:tr h="242380">
                <a:tc>
                  <a:txBody>
                    <a:bodyPr/>
                    <a:lstStyle/>
                    <a:p>
                      <a:r>
                        <a:rPr lang="en-GB" sz="1400" dirty="0" smtClean="0"/>
                        <a:t>Facilities</a:t>
                      </a:r>
                      <a:endParaRPr lang="en-GB" sz="1400" dirty="0"/>
                    </a:p>
                  </a:txBody>
                  <a:tcPr/>
                </a:tc>
                <a:tc>
                  <a:txBody>
                    <a:bodyPr/>
                    <a:lstStyle/>
                    <a:p>
                      <a:r>
                        <a:rPr lang="en-GB" sz="1400" dirty="0" smtClean="0"/>
                        <a:t>Electricity</a:t>
                      </a:r>
                      <a:r>
                        <a:rPr lang="en-GB" sz="1400" baseline="0" dirty="0" smtClean="0"/>
                        <a:t> </a:t>
                      </a:r>
                    </a:p>
                  </a:txBody>
                  <a:tcPr/>
                </a:tc>
                <a:tc>
                  <a:txBody>
                    <a:bodyPr/>
                    <a:lstStyle/>
                    <a:p>
                      <a:pPr algn="ctr"/>
                      <a:endParaRPr lang="en-GB" sz="1400" b="1" dirty="0"/>
                    </a:p>
                  </a:txBody>
                  <a:tcPr marT="0" marB="0">
                    <a:solidFill>
                      <a:srgbClr val="FFC000"/>
                    </a:solidFill>
                  </a:tcPr>
                </a:tc>
              </a:tr>
              <a:tr h="242380">
                <a:tc>
                  <a:txBody>
                    <a:bodyPr/>
                    <a:lstStyle/>
                    <a:p>
                      <a:r>
                        <a:rPr lang="en-GB" sz="1400" dirty="0" smtClean="0"/>
                        <a:t>Media &amp; Mobile</a:t>
                      </a:r>
                      <a:endParaRPr lang="en-GB" sz="1400" dirty="0"/>
                    </a:p>
                  </a:txBody>
                  <a:tcPr/>
                </a:tc>
                <a:tc>
                  <a:txBody>
                    <a:bodyPr/>
                    <a:lstStyle/>
                    <a:p>
                      <a:r>
                        <a:rPr lang="en-GB" sz="1400" dirty="0" smtClean="0"/>
                        <a:t>Mobile, TV, Radio</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Condition of access road</a:t>
                      </a:r>
                      <a:endParaRPr lang="en-GB" sz="1400" dirty="0"/>
                    </a:p>
                  </a:txBody>
                  <a:tcPr/>
                </a:tc>
                <a:tc>
                  <a:txBody>
                    <a:bodyPr/>
                    <a:lstStyle/>
                    <a:p>
                      <a:r>
                        <a:rPr lang="en-GB" sz="1400" dirty="0" smtClean="0"/>
                        <a:t>Dirt Road with 2WD truck access</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1 km</a:t>
                      </a:r>
                      <a:endParaRPr lang="en-GB" sz="1400" dirty="0"/>
                    </a:p>
                  </a:txBody>
                  <a:tcPr/>
                </a:tc>
                <a:tc>
                  <a:txBody>
                    <a:bodyPr/>
                    <a:lstStyle/>
                    <a:p>
                      <a:pPr algn="ctr"/>
                      <a:endParaRPr lang="en-GB" sz="1400" b="1" dirty="0"/>
                    </a:p>
                  </a:txBody>
                  <a:tcPr marT="0" marB="0">
                    <a:solidFill>
                      <a:srgbClr val="00B050"/>
                    </a:solidFill>
                  </a:tcPr>
                </a:tc>
              </a:tr>
              <a:tr h="191242">
                <a:tc>
                  <a:txBody>
                    <a:bodyPr/>
                    <a:lstStyle/>
                    <a:p>
                      <a:r>
                        <a:rPr lang="en-GB" sz="1400" dirty="0" smtClean="0"/>
                        <a:t>H1N5 Bio Security</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Many</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7.8898</a:t>
                      </a:r>
                    </a:p>
                    <a:p>
                      <a:r>
                        <a:rPr lang="en-GB" sz="1400" dirty="0" smtClean="0"/>
                        <a:t>Longitude: 98.2967</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7" name="Picture 29" descr="P1080082"/>
          <p:cNvPicPr>
            <a:picLocks noChangeAspect="1" noChangeArrowheads="1"/>
          </p:cNvPicPr>
          <p:nvPr/>
        </p:nvPicPr>
        <p:blipFill>
          <a:blip r:embed="rId2" cstate="print"/>
          <a:srcRect/>
          <a:stretch>
            <a:fillRect/>
          </a:stretch>
        </p:blipFill>
        <p:spPr bwMode="auto">
          <a:xfrm>
            <a:off x="6019379" y="3733800"/>
            <a:ext cx="2278087" cy="1708150"/>
          </a:xfrm>
          <a:prstGeom prst="rect">
            <a:avLst/>
          </a:prstGeom>
          <a:noFill/>
          <a:ln w="38100">
            <a:solidFill>
              <a:schemeClr val="tx1">
                <a:lumMod val="50000"/>
                <a:lumOff val="50000"/>
              </a:schemeClr>
            </a:solidFill>
            <a:miter lim="800000"/>
            <a:headEnd/>
            <a:tailEnd/>
          </a:ln>
        </p:spPr>
      </p:pic>
      <p:pic>
        <p:nvPicPr>
          <p:cNvPr id="8" name="Picture 30" descr="P1080077"/>
          <p:cNvPicPr>
            <a:picLocks noChangeAspect="1" noChangeArrowheads="1"/>
          </p:cNvPicPr>
          <p:nvPr/>
        </p:nvPicPr>
        <p:blipFill>
          <a:blip r:embed="rId3" cstate="print"/>
          <a:srcRect/>
          <a:stretch>
            <a:fillRect/>
          </a:stretch>
        </p:blipFill>
        <p:spPr bwMode="auto">
          <a:xfrm>
            <a:off x="6019800" y="1600200"/>
            <a:ext cx="2235743" cy="1676400"/>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Camp 2: </a:t>
            </a:r>
            <a:r>
              <a:rPr lang="en-GB" sz="3200" dirty="0" err="1" smtClean="0"/>
              <a:t>Koh</a:t>
            </a:r>
            <a:r>
              <a:rPr lang="en-GB" sz="3200" dirty="0" smtClean="0"/>
              <a:t> </a:t>
            </a:r>
            <a:r>
              <a:rPr lang="en-GB" sz="3200" dirty="0" err="1" smtClean="0"/>
              <a:t>Sirey</a:t>
            </a:r>
            <a:endParaRPr lang="en-GB" sz="2000" dirty="0">
              <a:solidFill>
                <a:srgbClr val="C00000"/>
              </a:solidFill>
            </a:endParaRPr>
          </a:p>
        </p:txBody>
      </p:sp>
      <p:graphicFrame>
        <p:nvGraphicFramePr>
          <p:cNvPr id="6" name="Table 5"/>
          <p:cNvGraphicFramePr>
            <a:graphicFrameLocks noGrp="1"/>
          </p:cNvGraphicFramePr>
          <p:nvPr/>
        </p:nvGraphicFramePr>
        <p:xfrm>
          <a:off x="381000" y="1066800"/>
          <a:ext cx="4800599" cy="493776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300</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Fishing</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Local,</a:t>
                      </a:r>
                      <a:r>
                        <a:rPr lang="en-GB" sz="1400" baseline="0" dirty="0" smtClean="0"/>
                        <a:t> </a:t>
                      </a:r>
                      <a:r>
                        <a:rPr lang="en-GB" sz="1400" dirty="0" smtClean="0"/>
                        <a:t>Thai, Burmese, Mon</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242380">
                <a:tc>
                  <a:txBody>
                    <a:bodyPr/>
                    <a:lstStyle/>
                    <a:p>
                      <a:r>
                        <a:rPr lang="en-GB" sz="1400" dirty="0" smtClean="0"/>
                        <a:t>Facilities</a:t>
                      </a:r>
                      <a:endParaRPr lang="en-GB" sz="1400" dirty="0"/>
                    </a:p>
                  </a:txBody>
                  <a:tcPr/>
                </a:tc>
                <a:tc>
                  <a:txBody>
                    <a:bodyPr/>
                    <a:lstStyle/>
                    <a:p>
                      <a:r>
                        <a:rPr lang="en-GB" sz="1400" dirty="0" smtClean="0"/>
                        <a:t>Electricity</a:t>
                      </a:r>
                      <a:r>
                        <a:rPr lang="en-GB" sz="1400" baseline="0" dirty="0" smtClean="0"/>
                        <a:t> , Running Water</a:t>
                      </a:r>
                    </a:p>
                  </a:txBody>
                  <a:tcPr/>
                </a:tc>
                <a:tc>
                  <a:txBody>
                    <a:bodyPr/>
                    <a:lstStyle/>
                    <a:p>
                      <a:pPr algn="ctr"/>
                      <a:endParaRPr lang="en-GB" sz="1400" b="1" dirty="0"/>
                    </a:p>
                  </a:txBody>
                  <a:tcPr marT="0" marB="0">
                    <a:solidFill>
                      <a:srgbClr val="00B050"/>
                    </a:solidFill>
                  </a:tcPr>
                </a:tc>
              </a:tr>
              <a:tr h="242380">
                <a:tc>
                  <a:txBody>
                    <a:bodyPr/>
                    <a:lstStyle/>
                    <a:p>
                      <a:r>
                        <a:rPr lang="en-GB" sz="1400" dirty="0" smtClean="0"/>
                        <a:t>Media &amp; Mobile</a:t>
                      </a:r>
                      <a:endParaRPr lang="en-GB" sz="1400" dirty="0"/>
                    </a:p>
                  </a:txBody>
                  <a:tcPr/>
                </a:tc>
                <a:tc>
                  <a:txBody>
                    <a:bodyPr/>
                    <a:lstStyle/>
                    <a:p>
                      <a:r>
                        <a:rPr lang="en-GB" sz="1400" dirty="0" smtClean="0"/>
                        <a:t>Mobile, TV, Radio</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Condition of access road</a:t>
                      </a:r>
                      <a:endParaRPr lang="en-GB" sz="1400" dirty="0"/>
                    </a:p>
                  </a:txBody>
                  <a:tcPr/>
                </a:tc>
                <a:tc>
                  <a:txBody>
                    <a:bodyPr/>
                    <a:lstStyle/>
                    <a:p>
                      <a:r>
                        <a:rPr lang="en-GB" sz="1400" dirty="0" smtClean="0"/>
                        <a:t>Sealed Road</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Less</a:t>
                      </a:r>
                      <a:r>
                        <a:rPr lang="en-GB" sz="1400" baseline="0" dirty="0" smtClean="0"/>
                        <a:t> than </a:t>
                      </a:r>
                      <a:r>
                        <a:rPr lang="en-GB" sz="1400" dirty="0" smtClean="0"/>
                        <a:t>1 km</a:t>
                      </a:r>
                      <a:endParaRPr lang="en-GB" sz="1400" dirty="0"/>
                    </a:p>
                  </a:txBody>
                  <a:tcPr/>
                </a:tc>
                <a:tc>
                  <a:txBody>
                    <a:bodyPr/>
                    <a:lstStyle/>
                    <a:p>
                      <a:pPr algn="ctr"/>
                      <a:endParaRPr lang="en-GB" sz="1400" b="1" dirty="0"/>
                    </a:p>
                  </a:txBody>
                  <a:tcPr marT="0" marB="0">
                    <a:solidFill>
                      <a:srgbClr val="00B050"/>
                    </a:solidFill>
                  </a:tcPr>
                </a:tc>
              </a:tr>
              <a:tr h="191242">
                <a:tc>
                  <a:txBody>
                    <a:bodyPr/>
                    <a:lstStyle/>
                    <a:p>
                      <a:r>
                        <a:rPr lang="en-GB" sz="1400" dirty="0" smtClean="0"/>
                        <a:t>H1N5 Bio Security</a:t>
                      </a:r>
                      <a:endParaRPr lang="en-GB" sz="1400" dirty="0"/>
                    </a:p>
                  </a:txBody>
                  <a:tcPr/>
                </a:tc>
                <a:tc>
                  <a:txBody>
                    <a:bodyPr/>
                    <a:lstStyle/>
                    <a:p>
                      <a:r>
                        <a:rPr lang="en-GB" sz="1400" dirty="0" smtClean="0"/>
                        <a:t>LOW</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Many</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7.8821</a:t>
                      </a:r>
                    </a:p>
                    <a:p>
                      <a:r>
                        <a:rPr lang="en-GB" sz="1400" dirty="0" smtClean="0"/>
                        <a:t>Longitude: 98.4279</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4" name="Picture 17" descr="P1080136"/>
          <p:cNvPicPr>
            <a:picLocks noChangeAspect="1" noChangeArrowheads="1"/>
          </p:cNvPicPr>
          <p:nvPr/>
        </p:nvPicPr>
        <p:blipFill>
          <a:blip r:embed="rId2" cstate="print"/>
          <a:srcRect/>
          <a:stretch>
            <a:fillRect/>
          </a:stretch>
        </p:blipFill>
        <p:spPr bwMode="auto">
          <a:xfrm>
            <a:off x="6019800" y="4495800"/>
            <a:ext cx="1905000" cy="1828800"/>
          </a:xfrm>
          <a:prstGeom prst="rect">
            <a:avLst/>
          </a:prstGeom>
          <a:noFill/>
          <a:ln w="38100">
            <a:solidFill>
              <a:schemeClr val="tx1">
                <a:lumMod val="50000"/>
                <a:lumOff val="50000"/>
              </a:schemeClr>
            </a:solidFill>
            <a:miter lim="800000"/>
            <a:headEnd/>
            <a:tailEnd/>
          </a:ln>
        </p:spPr>
      </p:pic>
      <p:pic>
        <p:nvPicPr>
          <p:cNvPr id="5" name="Picture 8" descr="P1080127"/>
          <p:cNvPicPr>
            <a:picLocks noChangeAspect="1" noChangeArrowheads="1"/>
          </p:cNvPicPr>
          <p:nvPr/>
        </p:nvPicPr>
        <p:blipFill>
          <a:blip r:embed="rId3" cstate="print"/>
          <a:srcRect/>
          <a:stretch>
            <a:fillRect/>
          </a:stretch>
        </p:blipFill>
        <p:spPr bwMode="auto">
          <a:xfrm>
            <a:off x="5699919" y="304800"/>
            <a:ext cx="2544763" cy="1851025"/>
          </a:xfrm>
          <a:prstGeom prst="rect">
            <a:avLst/>
          </a:prstGeom>
          <a:noFill/>
          <a:ln w="38100">
            <a:solidFill>
              <a:schemeClr val="tx1">
                <a:lumMod val="50000"/>
                <a:lumOff val="50000"/>
              </a:schemeClr>
            </a:solidFill>
            <a:miter lim="800000"/>
            <a:headEnd/>
            <a:tailEnd/>
          </a:ln>
        </p:spPr>
      </p:pic>
      <p:pic>
        <p:nvPicPr>
          <p:cNvPr id="7" name="Picture 14" descr="P1080133"/>
          <p:cNvPicPr>
            <a:picLocks noChangeAspect="1" noChangeArrowheads="1"/>
          </p:cNvPicPr>
          <p:nvPr/>
        </p:nvPicPr>
        <p:blipFill>
          <a:blip r:embed="rId4" cstate="print"/>
          <a:srcRect/>
          <a:stretch>
            <a:fillRect/>
          </a:stretch>
        </p:blipFill>
        <p:spPr bwMode="auto">
          <a:xfrm>
            <a:off x="5981700" y="2449513"/>
            <a:ext cx="1981200" cy="1752600"/>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Camp 3: </a:t>
            </a:r>
            <a:r>
              <a:rPr lang="en-GB" sz="3200" dirty="0" err="1" smtClean="0"/>
              <a:t>Sapan</a:t>
            </a:r>
            <a:r>
              <a:rPr lang="en-GB" sz="3200" dirty="0" smtClean="0"/>
              <a:t> </a:t>
            </a:r>
            <a:r>
              <a:rPr lang="en-GB" sz="3200" dirty="0" err="1" smtClean="0"/>
              <a:t>Pramong</a:t>
            </a:r>
            <a:r>
              <a:rPr lang="en-GB" sz="3200" dirty="0" smtClean="0"/>
              <a:t> / Sang </a:t>
            </a:r>
            <a:r>
              <a:rPr lang="en-GB" sz="3200" dirty="0" err="1" smtClean="0"/>
              <a:t>Arun</a:t>
            </a:r>
            <a:r>
              <a:rPr lang="en-GB" sz="3200" dirty="0" smtClean="0"/>
              <a:t> Pier</a:t>
            </a:r>
            <a:endParaRPr lang="en-GB" sz="2000" dirty="0">
              <a:solidFill>
                <a:srgbClr val="C00000"/>
              </a:solidFill>
            </a:endParaRPr>
          </a:p>
        </p:txBody>
      </p:sp>
      <p:graphicFrame>
        <p:nvGraphicFramePr>
          <p:cNvPr id="6" name="Table 5"/>
          <p:cNvGraphicFramePr>
            <a:graphicFrameLocks noGrp="1"/>
          </p:cNvGraphicFramePr>
          <p:nvPr/>
        </p:nvGraphicFramePr>
        <p:xfrm>
          <a:off x="381000" y="1066800"/>
          <a:ext cx="4800599" cy="493776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200</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Fishing</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Local,</a:t>
                      </a:r>
                      <a:r>
                        <a:rPr lang="en-GB" sz="1400" baseline="0" dirty="0" smtClean="0"/>
                        <a:t> </a:t>
                      </a:r>
                      <a:r>
                        <a:rPr lang="en-GB" sz="1400" dirty="0" smtClean="0"/>
                        <a:t>Thai, Burmese, Mon</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LOW</a:t>
                      </a:r>
                      <a:endParaRPr lang="en-GB" sz="1400" dirty="0"/>
                    </a:p>
                  </a:txBody>
                  <a:tcPr/>
                </a:tc>
                <a:tc>
                  <a:txBody>
                    <a:bodyPr/>
                    <a:lstStyle/>
                    <a:p>
                      <a:pPr algn="ctr"/>
                      <a:endParaRPr lang="en-GB" sz="1400" b="1" dirty="0"/>
                    </a:p>
                  </a:txBody>
                  <a:tcPr marT="0" marB="0">
                    <a:solidFill>
                      <a:srgbClr val="00B050"/>
                    </a:solidFill>
                  </a:tcPr>
                </a:tc>
              </a:tr>
              <a:tr h="242380">
                <a:tc>
                  <a:txBody>
                    <a:bodyPr/>
                    <a:lstStyle/>
                    <a:p>
                      <a:r>
                        <a:rPr lang="en-GB" sz="1400" dirty="0" smtClean="0"/>
                        <a:t>Facilities</a:t>
                      </a:r>
                      <a:endParaRPr lang="en-GB" sz="1400" dirty="0"/>
                    </a:p>
                  </a:txBody>
                  <a:tcPr/>
                </a:tc>
                <a:tc>
                  <a:txBody>
                    <a:bodyPr/>
                    <a:lstStyle/>
                    <a:p>
                      <a:r>
                        <a:rPr lang="en-GB" sz="1400" dirty="0" smtClean="0"/>
                        <a:t>Electricity</a:t>
                      </a:r>
                      <a:r>
                        <a:rPr lang="en-GB" sz="1400" baseline="0" dirty="0" smtClean="0"/>
                        <a:t> , Running Water</a:t>
                      </a:r>
                    </a:p>
                  </a:txBody>
                  <a:tcPr/>
                </a:tc>
                <a:tc>
                  <a:txBody>
                    <a:bodyPr/>
                    <a:lstStyle/>
                    <a:p>
                      <a:pPr algn="ctr"/>
                      <a:endParaRPr lang="en-GB" sz="1400" b="1" dirty="0"/>
                    </a:p>
                  </a:txBody>
                  <a:tcPr marT="0" marB="0">
                    <a:solidFill>
                      <a:srgbClr val="00B050"/>
                    </a:solidFill>
                  </a:tcPr>
                </a:tc>
              </a:tr>
              <a:tr h="242380">
                <a:tc>
                  <a:txBody>
                    <a:bodyPr/>
                    <a:lstStyle/>
                    <a:p>
                      <a:r>
                        <a:rPr lang="en-GB" sz="1400" dirty="0" smtClean="0"/>
                        <a:t>Media &amp; Mobile</a:t>
                      </a:r>
                      <a:endParaRPr lang="en-GB" sz="1400" dirty="0"/>
                    </a:p>
                  </a:txBody>
                  <a:tcPr/>
                </a:tc>
                <a:tc>
                  <a:txBody>
                    <a:bodyPr/>
                    <a:lstStyle/>
                    <a:p>
                      <a:r>
                        <a:rPr lang="en-GB" sz="1400" dirty="0" smtClean="0"/>
                        <a:t>Mobile, TV, Radio</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Condition of access road</a:t>
                      </a:r>
                      <a:endParaRPr lang="en-GB" sz="1400" dirty="0"/>
                    </a:p>
                  </a:txBody>
                  <a:tcPr/>
                </a:tc>
                <a:tc>
                  <a:txBody>
                    <a:bodyPr/>
                    <a:lstStyle/>
                    <a:p>
                      <a:r>
                        <a:rPr lang="en-GB" sz="1400" dirty="0" smtClean="0"/>
                        <a:t>Sealed Road</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1 km</a:t>
                      </a:r>
                      <a:endParaRPr lang="en-GB" sz="1400" dirty="0"/>
                    </a:p>
                  </a:txBody>
                  <a:tcPr/>
                </a:tc>
                <a:tc>
                  <a:txBody>
                    <a:bodyPr/>
                    <a:lstStyle/>
                    <a:p>
                      <a:pPr algn="ctr"/>
                      <a:endParaRPr lang="en-GB" sz="1400" b="1" dirty="0"/>
                    </a:p>
                  </a:txBody>
                  <a:tcPr marT="0" marB="0">
                    <a:solidFill>
                      <a:srgbClr val="00B050"/>
                    </a:solidFill>
                  </a:tcPr>
                </a:tc>
              </a:tr>
              <a:tr h="191242">
                <a:tc>
                  <a:txBody>
                    <a:bodyPr/>
                    <a:lstStyle/>
                    <a:p>
                      <a:r>
                        <a:rPr lang="en-GB" sz="1400" dirty="0" smtClean="0"/>
                        <a:t>H1N5 Bio Security</a:t>
                      </a:r>
                      <a:endParaRPr lang="en-GB" sz="1400" dirty="0"/>
                    </a:p>
                  </a:txBody>
                  <a:tcPr/>
                </a:tc>
                <a:tc>
                  <a:txBody>
                    <a:bodyPr/>
                    <a:lstStyle/>
                    <a:p>
                      <a:r>
                        <a:rPr lang="en-GB" sz="1400" dirty="0" smtClean="0"/>
                        <a:t>HIGH</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Some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7.8808</a:t>
                      </a:r>
                    </a:p>
                    <a:p>
                      <a:r>
                        <a:rPr lang="en-GB" sz="1400" dirty="0" smtClean="0"/>
                        <a:t>Longitude: 98.4160</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5" name="Picture 12" descr="P1080038"/>
          <p:cNvPicPr>
            <a:picLocks noChangeAspect="1" noChangeArrowheads="1"/>
          </p:cNvPicPr>
          <p:nvPr/>
        </p:nvPicPr>
        <p:blipFill>
          <a:blip r:embed="rId2" cstate="print"/>
          <a:srcRect/>
          <a:stretch>
            <a:fillRect/>
          </a:stretch>
        </p:blipFill>
        <p:spPr bwMode="auto">
          <a:xfrm>
            <a:off x="6196012" y="1116012"/>
            <a:ext cx="2070100" cy="2236788"/>
          </a:xfrm>
          <a:prstGeom prst="rect">
            <a:avLst/>
          </a:prstGeom>
          <a:noFill/>
          <a:ln w="38100">
            <a:solidFill>
              <a:schemeClr val="tx1">
                <a:lumMod val="50000"/>
                <a:lumOff val="50000"/>
              </a:schemeClr>
            </a:solidFill>
            <a:miter lim="800000"/>
            <a:headEnd/>
            <a:tailEnd/>
          </a:ln>
        </p:spPr>
      </p:pic>
      <p:pic>
        <p:nvPicPr>
          <p:cNvPr id="7" name="Picture 16" descr="P1080042"/>
          <p:cNvPicPr>
            <a:picLocks noChangeAspect="1" noChangeArrowheads="1"/>
          </p:cNvPicPr>
          <p:nvPr/>
        </p:nvPicPr>
        <p:blipFill>
          <a:blip r:embed="rId3" cstate="print"/>
          <a:srcRect/>
          <a:stretch>
            <a:fillRect/>
          </a:stretch>
        </p:blipFill>
        <p:spPr bwMode="auto">
          <a:xfrm>
            <a:off x="6194425" y="3810000"/>
            <a:ext cx="2073275" cy="2163763"/>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Camp 4: Nara Project</a:t>
            </a:r>
            <a:endParaRPr lang="en-GB" sz="2000" dirty="0">
              <a:solidFill>
                <a:srgbClr val="C00000"/>
              </a:solidFill>
            </a:endParaRPr>
          </a:p>
        </p:txBody>
      </p:sp>
      <p:graphicFrame>
        <p:nvGraphicFramePr>
          <p:cNvPr id="6" name="Table 5"/>
          <p:cNvGraphicFramePr>
            <a:graphicFrameLocks noGrp="1"/>
          </p:cNvGraphicFramePr>
          <p:nvPr/>
        </p:nvGraphicFramePr>
        <p:xfrm>
          <a:off x="381000" y="1066800"/>
          <a:ext cx="4800599" cy="493776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400</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Construction</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Thai, Burmese, Mon</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HIGH</a:t>
                      </a:r>
                      <a:endParaRPr lang="en-GB" sz="1400" dirty="0"/>
                    </a:p>
                  </a:txBody>
                  <a:tcPr/>
                </a:tc>
                <a:tc>
                  <a:txBody>
                    <a:bodyPr/>
                    <a:lstStyle/>
                    <a:p>
                      <a:pPr algn="ctr"/>
                      <a:endParaRPr lang="en-GB" sz="1400" b="1" dirty="0"/>
                    </a:p>
                  </a:txBody>
                  <a:tcPr marT="0" marB="0">
                    <a:solidFill>
                      <a:srgbClr val="C00000"/>
                    </a:solidFill>
                  </a:tcPr>
                </a:tc>
              </a:tr>
              <a:tr h="242380">
                <a:tc>
                  <a:txBody>
                    <a:bodyPr/>
                    <a:lstStyle/>
                    <a:p>
                      <a:r>
                        <a:rPr lang="en-GB" sz="1400" dirty="0" smtClean="0"/>
                        <a:t>Facilities</a:t>
                      </a:r>
                      <a:endParaRPr lang="en-GB" sz="1400" dirty="0"/>
                    </a:p>
                  </a:txBody>
                  <a:tcPr/>
                </a:tc>
                <a:tc>
                  <a:txBody>
                    <a:bodyPr/>
                    <a:lstStyle/>
                    <a:p>
                      <a:r>
                        <a:rPr lang="en-GB" sz="1400" dirty="0" smtClean="0"/>
                        <a:t>Electricity</a:t>
                      </a:r>
                      <a:r>
                        <a:rPr lang="en-GB" sz="1400" baseline="0" dirty="0" smtClean="0"/>
                        <a:t> </a:t>
                      </a:r>
                    </a:p>
                  </a:txBody>
                  <a:tcPr/>
                </a:tc>
                <a:tc>
                  <a:txBody>
                    <a:bodyPr/>
                    <a:lstStyle/>
                    <a:p>
                      <a:pPr algn="ctr"/>
                      <a:endParaRPr lang="en-GB" sz="1400" b="1" dirty="0"/>
                    </a:p>
                  </a:txBody>
                  <a:tcPr marT="0" marB="0">
                    <a:solidFill>
                      <a:srgbClr val="FFC000"/>
                    </a:solidFill>
                  </a:tcPr>
                </a:tc>
              </a:tr>
              <a:tr h="242380">
                <a:tc>
                  <a:txBody>
                    <a:bodyPr/>
                    <a:lstStyle/>
                    <a:p>
                      <a:r>
                        <a:rPr lang="en-GB" sz="1400" dirty="0" smtClean="0"/>
                        <a:t>Media &amp; Mobile</a:t>
                      </a:r>
                      <a:endParaRPr lang="en-GB" sz="1400" dirty="0"/>
                    </a:p>
                  </a:txBody>
                  <a:tcPr/>
                </a:tc>
                <a:tc>
                  <a:txBody>
                    <a:bodyPr/>
                    <a:lstStyle/>
                    <a:p>
                      <a:r>
                        <a:rPr lang="en-GB" sz="1400" dirty="0" smtClean="0"/>
                        <a:t>Mobile, TV, Radio</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Condition of access road</a:t>
                      </a:r>
                      <a:endParaRPr lang="en-GB" sz="1400" dirty="0"/>
                    </a:p>
                  </a:txBody>
                  <a:tcPr/>
                </a:tc>
                <a:tc>
                  <a:txBody>
                    <a:bodyPr/>
                    <a:lstStyle/>
                    <a:p>
                      <a:r>
                        <a:rPr lang="en-GB" sz="1400" dirty="0" smtClean="0"/>
                        <a:t>Sealed Road</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10 km</a:t>
                      </a:r>
                      <a:endParaRPr lang="en-GB" sz="1400" dirty="0"/>
                    </a:p>
                  </a:txBody>
                  <a:tcPr/>
                </a:tc>
                <a:tc>
                  <a:txBody>
                    <a:bodyPr/>
                    <a:lstStyle/>
                    <a:p>
                      <a:pPr algn="ctr"/>
                      <a:endParaRPr lang="en-GB" sz="1400" b="1" dirty="0"/>
                    </a:p>
                  </a:txBody>
                  <a:tcPr marT="0" marB="0">
                    <a:solidFill>
                      <a:srgbClr val="C00000"/>
                    </a:solidFill>
                  </a:tcPr>
                </a:tc>
              </a:tr>
              <a:tr h="191242">
                <a:tc>
                  <a:txBody>
                    <a:bodyPr/>
                    <a:lstStyle/>
                    <a:p>
                      <a:r>
                        <a:rPr lang="en-GB" sz="1400" dirty="0" smtClean="0"/>
                        <a:t>H1N5 Bio Security</a:t>
                      </a:r>
                      <a:endParaRPr lang="en-GB" sz="1400" dirty="0"/>
                    </a:p>
                  </a:txBody>
                  <a:tcPr/>
                </a:tc>
                <a:tc>
                  <a:txBody>
                    <a:bodyPr/>
                    <a:lstStyle/>
                    <a:p>
                      <a:r>
                        <a:rPr lang="en-GB" sz="1400" dirty="0" smtClean="0"/>
                        <a:t>LOW</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Many </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8.0294</a:t>
                      </a:r>
                    </a:p>
                    <a:p>
                      <a:r>
                        <a:rPr lang="en-GB" sz="1400" dirty="0" smtClean="0"/>
                        <a:t>Longitude: 98.2944</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4" name="Picture 9" descr="P1080107"/>
          <p:cNvPicPr>
            <a:picLocks noChangeAspect="1" noChangeArrowheads="1"/>
          </p:cNvPicPr>
          <p:nvPr/>
        </p:nvPicPr>
        <p:blipFill>
          <a:blip r:embed="rId2" cstate="print"/>
          <a:srcRect/>
          <a:stretch>
            <a:fillRect/>
          </a:stretch>
        </p:blipFill>
        <p:spPr bwMode="auto">
          <a:xfrm>
            <a:off x="6096000" y="2362200"/>
            <a:ext cx="2286000" cy="1905000"/>
          </a:xfrm>
          <a:prstGeom prst="rect">
            <a:avLst/>
          </a:prstGeom>
          <a:noFill/>
          <a:ln w="38100">
            <a:solidFill>
              <a:schemeClr val="tx1">
                <a:lumMod val="50000"/>
                <a:lumOff val="50000"/>
              </a:schemeClr>
            </a:solidFill>
            <a:miter lim="800000"/>
            <a:headEnd/>
            <a:tailEnd/>
          </a:ln>
        </p:spPr>
      </p:pic>
      <p:pic>
        <p:nvPicPr>
          <p:cNvPr id="5" name="Picture 10" descr="P1080108"/>
          <p:cNvPicPr>
            <a:picLocks noChangeAspect="1" noChangeArrowheads="1"/>
          </p:cNvPicPr>
          <p:nvPr/>
        </p:nvPicPr>
        <p:blipFill>
          <a:blip r:embed="rId3" cstate="print"/>
          <a:srcRect/>
          <a:stretch>
            <a:fillRect/>
          </a:stretch>
        </p:blipFill>
        <p:spPr bwMode="auto">
          <a:xfrm>
            <a:off x="6019800" y="4572000"/>
            <a:ext cx="2438400" cy="1905000"/>
          </a:xfrm>
          <a:prstGeom prst="rect">
            <a:avLst/>
          </a:prstGeom>
          <a:noFill/>
          <a:ln w="38100">
            <a:solidFill>
              <a:schemeClr val="tx1">
                <a:lumMod val="50000"/>
                <a:lumOff val="50000"/>
              </a:schemeClr>
            </a:solidFill>
            <a:miter lim="800000"/>
            <a:headEnd/>
            <a:tailEnd/>
          </a:ln>
        </p:spPr>
      </p:pic>
      <p:pic>
        <p:nvPicPr>
          <p:cNvPr id="7" name="Picture 14" descr="P1080102"/>
          <p:cNvPicPr>
            <a:picLocks noChangeAspect="1" noChangeArrowheads="1"/>
          </p:cNvPicPr>
          <p:nvPr/>
        </p:nvPicPr>
        <p:blipFill>
          <a:blip r:embed="rId4" cstate="print"/>
          <a:srcRect/>
          <a:stretch>
            <a:fillRect/>
          </a:stretch>
        </p:blipFill>
        <p:spPr bwMode="auto">
          <a:xfrm>
            <a:off x="6019800" y="342900"/>
            <a:ext cx="2438400" cy="1714500"/>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Camp 5: </a:t>
            </a:r>
            <a:r>
              <a:rPr lang="en-GB" sz="3200" dirty="0" err="1" smtClean="0"/>
              <a:t>Nai</a:t>
            </a:r>
            <a:r>
              <a:rPr lang="en-GB" sz="3200" dirty="0" smtClean="0"/>
              <a:t> </a:t>
            </a:r>
            <a:r>
              <a:rPr lang="en-GB" sz="3200" dirty="0" err="1" smtClean="0"/>
              <a:t>Somsak</a:t>
            </a:r>
            <a:endParaRPr lang="en-GB" sz="2000" dirty="0">
              <a:solidFill>
                <a:srgbClr val="C00000"/>
              </a:solidFill>
            </a:endParaRPr>
          </a:p>
        </p:txBody>
      </p:sp>
      <p:graphicFrame>
        <p:nvGraphicFramePr>
          <p:cNvPr id="6" name="Table 5"/>
          <p:cNvGraphicFramePr>
            <a:graphicFrameLocks noGrp="1"/>
          </p:cNvGraphicFramePr>
          <p:nvPr/>
        </p:nvGraphicFramePr>
        <p:xfrm>
          <a:off x="381000" y="1066800"/>
          <a:ext cx="4800599" cy="493776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30</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Construction</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Burmese, Mon</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HIGH</a:t>
                      </a:r>
                      <a:endParaRPr lang="en-GB" sz="1400" dirty="0"/>
                    </a:p>
                  </a:txBody>
                  <a:tcPr/>
                </a:tc>
                <a:tc>
                  <a:txBody>
                    <a:bodyPr/>
                    <a:lstStyle/>
                    <a:p>
                      <a:pPr algn="ctr"/>
                      <a:endParaRPr lang="en-GB" sz="1400" b="1" dirty="0"/>
                    </a:p>
                  </a:txBody>
                  <a:tcPr marT="0" marB="0">
                    <a:solidFill>
                      <a:srgbClr val="C00000"/>
                    </a:solidFill>
                  </a:tcPr>
                </a:tc>
              </a:tr>
              <a:tr h="242380">
                <a:tc>
                  <a:txBody>
                    <a:bodyPr/>
                    <a:lstStyle/>
                    <a:p>
                      <a:r>
                        <a:rPr lang="en-GB" sz="1400" dirty="0" smtClean="0"/>
                        <a:t>Facilities</a:t>
                      </a:r>
                      <a:endParaRPr lang="en-GB" sz="1400" dirty="0"/>
                    </a:p>
                  </a:txBody>
                  <a:tcPr/>
                </a:tc>
                <a:tc>
                  <a:txBody>
                    <a:bodyPr/>
                    <a:lstStyle/>
                    <a:p>
                      <a:r>
                        <a:rPr lang="en-GB" sz="1400" dirty="0" smtClean="0"/>
                        <a:t>Electricity</a:t>
                      </a:r>
                      <a:r>
                        <a:rPr lang="en-GB" sz="1400" baseline="0" dirty="0" smtClean="0"/>
                        <a:t> , Running Water</a:t>
                      </a:r>
                    </a:p>
                  </a:txBody>
                  <a:tcPr/>
                </a:tc>
                <a:tc>
                  <a:txBody>
                    <a:bodyPr/>
                    <a:lstStyle/>
                    <a:p>
                      <a:pPr algn="ctr"/>
                      <a:endParaRPr lang="en-GB" sz="1400" b="1" dirty="0"/>
                    </a:p>
                  </a:txBody>
                  <a:tcPr marT="0" marB="0">
                    <a:solidFill>
                      <a:srgbClr val="00B050"/>
                    </a:solidFill>
                  </a:tcPr>
                </a:tc>
              </a:tr>
              <a:tr h="242380">
                <a:tc>
                  <a:txBody>
                    <a:bodyPr/>
                    <a:lstStyle/>
                    <a:p>
                      <a:r>
                        <a:rPr lang="en-GB" sz="1400" dirty="0" smtClean="0"/>
                        <a:t>Media &amp; Mobile</a:t>
                      </a:r>
                      <a:endParaRPr lang="en-GB" sz="1400" dirty="0"/>
                    </a:p>
                  </a:txBody>
                  <a:tcPr/>
                </a:tc>
                <a:tc>
                  <a:txBody>
                    <a:bodyPr/>
                    <a:lstStyle/>
                    <a:p>
                      <a:r>
                        <a:rPr lang="en-GB" sz="1400" dirty="0" smtClean="0"/>
                        <a:t>Mobile, TV, Radio</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Condition of access road</a:t>
                      </a:r>
                      <a:endParaRPr lang="en-GB" sz="1400" dirty="0"/>
                    </a:p>
                  </a:txBody>
                  <a:tcPr/>
                </a:tc>
                <a:tc>
                  <a:txBody>
                    <a:bodyPr/>
                    <a:lstStyle/>
                    <a:p>
                      <a:r>
                        <a:rPr lang="en-GB" sz="1400" dirty="0" smtClean="0"/>
                        <a:t>Dirt Road with 2WD truck access</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4 km</a:t>
                      </a:r>
                      <a:endParaRPr lang="en-GB" sz="1400" dirty="0"/>
                    </a:p>
                  </a:txBody>
                  <a:tcPr/>
                </a:tc>
                <a:tc>
                  <a:txBody>
                    <a:bodyPr/>
                    <a:lstStyle/>
                    <a:p>
                      <a:pPr algn="ctr"/>
                      <a:endParaRPr lang="en-GB" sz="1400" b="1" dirty="0"/>
                    </a:p>
                  </a:txBody>
                  <a:tcPr marT="0" marB="0">
                    <a:solidFill>
                      <a:srgbClr val="FFC000"/>
                    </a:solidFill>
                  </a:tcPr>
                </a:tc>
              </a:tr>
              <a:tr h="191242">
                <a:tc>
                  <a:txBody>
                    <a:bodyPr/>
                    <a:lstStyle/>
                    <a:p>
                      <a:r>
                        <a:rPr lang="en-GB" sz="1400" dirty="0" smtClean="0"/>
                        <a:t>H1N5 Bio Security</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Some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7.7872</a:t>
                      </a:r>
                    </a:p>
                    <a:p>
                      <a:r>
                        <a:rPr lang="en-GB" sz="1400" dirty="0" smtClean="0"/>
                        <a:t>Longitude: 98.3165</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4" name="Picture 7" descr="P1080101"/>
          <p:cNvPicPr>
            <a:picLocks noChangeAspect="1" noChangeArrowheads="1"/>
          </p:cNvPicPr>
          <p:nvPr/>
        </p:nvPicPr>
        <p:blipFill>
          <a:blip r:embed="rId2" cstate="print"/>
          <a:srcRect/>
          <a:stretch>
            <a:fillRect/>
          </a:stretch>
        </p:blipFill>
        <p:spPr bwMode="auto">
          <a:xfrm>
            <a:off x="6096000" y="609600"/>
            <a:ext cx="2057400" cy="1676400"/>
          </a:xfrm>
          <a:prstGeom prst="rect">
            <a:avLst/>
          </a:prstGeom>
          <a:noFill/>
          <a:ln w="38100">
            <a:solidFill>
              <a:schemeClr val="tx1">
                <a:lumMod val="50000"/>
                <a:lumOff val="50000"/>
              </a:schemeClr>
            </a:solidFill>
            <a:miter lim="800000"/>
            <a:headEnd/>
            <a:tailEnd/>
          </a:ln>
        </p:spPr>
      </p:pic>
      <p:pic>
        <p:nvPicPr>
          <p:cNvPr id="5" name="Picture 11" descr="P1080094"/>
          <p:cNvPicPr>
            <a:picLocks noChangeAspect="1" noChangeArrowheads="1"/>
          </p:cNvPicPr>
          <p:nvPr/>
        </p:nvPicPr>
        <p:blipFill>
          <a:blip r:embed="rId3" cstate="print"/>
          <a:srcRect/>
          <a:stretch>
            <a:fillRect/>
          </a:stretch>
        </p:blipFill>
        <p:spPr bwMode="auto">
          <a:xfrm>
            <a:off x="6096000" y="2609850"/>
            <a:ext cx="2057400" cy="1638300"/>
          </a:xfrm>
          <a:prstGeom prst="rect">
            <a:avLst/>
          </a:prstGeom>
          <a:noFill/>
          <a:ln w="38100">
            <a:solidFill>
              <a:schemeClr val="tx1">
                <a:lumMod val="50000"/>
                <a:lumOff val="50000"/>
              </a:schemeClr>
            </a:solidFill>
            <a:miter lim="800000"/>
            <a:headEnd/>
            <a:tailEnd/>
          </a:ln>
        </p:spPr>
      </p:pic>
      <p:pic>
        <p:nvPicPr>
          <p:cNvPr id="7" name="Picture 17" descr="P1080100"/>
          <p:cNvPicPr>
            <a:picLocks noChangeAspect="1" noChangeArrowheads="1"/>
          </p:cNvPicPr>
          <p:nvPr/>
        </p:nvPicPr>
        <p:blipFill>
          <a:blip r:embed="rId4" cstate="print"/>
          <a:srcRect/>
          <a:stretch>
            <a:fillRect/>
          </a:stretch>
        </p:blipFill>
        <p:spPr bwMode="auto">
          <a:xfrm>
            <a:off x="6096000" y="4572000"/>
            <a:ext cx="2057400" cy="1638300"/>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Camp 6: </a:t>
            </a:r>
            <a:r>
              <a:rPr lang="en-GB" sz="3200" dirty="0" err="1" smtClean="0"/>
              <a:t>Koh</a:t>
            </a:r>
            <a:r>
              <a:rPr lang="en-GB" sz="3200" dirty="0" smtClean="0"/>
              <a:t> </a:t>
            </a:r>
            <a:r>
              <a:rPr lang="en-GB" sz="3200" dirty="0" err="1" smtClean="0"/>
              <a:t>Kaew</a:t>
            </a:r>
            <a:endParaRPr lang="en-GB" sz="2000" dirty="0">
              <a:solidFill>
                <a:srgbClr val="C00000"/>
              </a:solidFill>
            </a:endParaRPr>
          </a:p>
        </p:txBody>
      </p:sp>
      <p:graphicFrame>
        <p:nvGraphicFramePr>
          <p:cNvPr id="6" name="Table 5"/>
          <p:cNvGraphicFramePr>
            <a:graphicFrameLocks noGrp="1"/>
          </p:cNvGraphicFramePr>
          <p:nvPr/>
        </p:nvGraphicFramePr>
        <p:xfrm>
          <a:off x="381000" y="1066800"/>
          <a:ext cx="4800599" cy="493776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40</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Construction</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Thai</a:t>
                      </a:r>
                      <a:r>
                        <a:rPr lang="en-GB" sz="1400" baseline="0" dirty="0" smtClean="0"/>
                        <a:t>, Burmese, Mon</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242380">
                <a:tc>
                  <a:txBody>
                    <a:bodyPr/>
                    <a:lstStyle/>
                    <a:p>
                      <a:r>
                        <a:rPr lang="en-GB" sz="1400" dirty="0" smtClean="0"/>
                        <a:t>Facilities</a:t>
                      </a:r>
                      <a:endParaRPr lang="en-GB" sz="1400" dirty="0"/>
                    </a:p>
                  </a:txBody>
                  <a:tcPr/>
                </a:tc>
                <a:tc>
                  <a:txBody>
                    <a:bodyPr/>
                    <a:lstStyle/>
                    <a:p>
                      <a:r>
                        <a:rPr lang="en-GB" sz="1400" dirty="0" smtClean="0"/>
                        <a:t>Electricity</a:t>
                      </a:r>
                      <a:endParaRPr lang="en-GB" sz="1400" baseline="0" dirty="0" smtClean="0"/>
                    </a:p>
                  </a:txBody>
                  <a:tcPr/>
                </a:tc>
                <a:tc>
                  <a:txBody>
                    <a:bodyPr/>
                    <a:lstStyle/>
                    <a:p>
                      <a:pPr algn="ctr"/>
                      <a:endParaRPr lang="en-GB" sz="1400" b="1" dirty="0"/>
                    </a:p>
                  </a:txBody>
                  <a:tcPr marT="0" marB="0">
                    <a:solidFill>
                      <a:srgbClr val="FFC000"/>
                    </a:solidFill>
                  </a:tcPr>
                </a:tc>
              </a:tr>
              <a:tr h="242380">
                <a:tc>
                  <a:txBody>
                    <a:bodyPr/>
                    <a:lstStyle/>
                    <a:p>
                      <a:r>
                        <a:rPr lang="en-GB" sz="1400" dirty="0" smtClean="0"/>
                        <a:t>Media &amp; Mobile</a:t>
                      </a:r>
                      <a:endParaRPr lang="en-GB" sz="1400" dirty="0"/>
                    </a:p>
                  </a:txBody>
                  <a:tcPr/>
                </a:tc>
                <a:tc>
                  <a:txBody>
                    <a:bodyPr/>
                    <a:lstStyle/>
                    <a:p>
                      <a:r>
                        <a:rPr lang="en-GB" sz="1400" dirty="0" smtClean="0"/>
                        <a:t>Mobile, TV, Radio</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Condition of access road</a:t>
                      </a:r>
                      <a:endParaRPr lang="en-GB" sz="1400" dirty="0"/>
                    </a:p>
                  </a:txBody>
                  <a:tcPr/>
                </a:tc>
                <a:tc>
                  <a:txBody>
                    <a:bodyPr/>
                    <a:lstStyle/>
                    <a:p>
                      <a:r>
                        <a:rPr lang="en-GB" sz="1400" dirty="0" smtClean="0"/>
                        <a:t>Dirt </a:t>
                      </a:r>
                      <a:r>
                        <a:rPr lang="en-GB" sz="1400" baseline="0" dirty="0" smtClean="0"/>
                        <a:t>road with 2WD access</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4 km</a:t>
                      </a:r>
                      <a:endParaRPr lang="en-GB" sz="1400" dirty="0"/>
                    </a:p>
                  </a:txBody>
                  <a:tcPr/>
                </a:tc>
                <a:tc>
                  <a:txBody>
                    <a:bodyPr/>
                    <a:lstStyle/>
                    <a:p>
                      <a:pPr algn="ctr"/>
                      <a:endParaRPr lang="en-GB" sz="1400" b="1" dirty="0"/>
                    </a:p>
                  </a:txBody>
                  <a:tcPr marT="0" marB="0">
                    <a:solidFill>
                      <a:srgbClr val="FFC000"/>
                    </a:solidFill>
                  </a:tcPr>
                </a:tc>
              </a:tr>
              <a:tr h="191242">
                <a:tc>
                  <a:txBody>
                    <a:bodyPr/>
                    <a:lstStyle/>
                    <a:p>
                      <a:r>
                        <a:rPr lang="en-GB" sz="1400" dirty="0" smtClean="0"/>
                        <a:t>H1N5 Bio Security</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Many</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7.9500</a:t>
                      </a:r>
                    </a:p>
                    <a:p>
                      <a:r>
                        <a:rPr lang="en-GB" sz="1400" dirty="0" smtClean="0"/>
                        <a:t>Longitude: 98.3707</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4" name="Picture 4" descr="C:\Documents and Settings\lenovo\My Documents\Picture\10-11-23-095924.jpg"/>
          <p:cNvPicPr>
            <a:picLocks noChangeAspect="1" noChangeArrowheads="1"/>
          </p:cNvPicPr>
          <p:nvPr/>
        </p:nvPicPr>
        <p:blipFill>
          <a:blip r:embed="rId2" cstate="print"/>
          <a:srcRect/>
          <a:stretch>
            <a:fillRect/>
          </a:stretch>
        </p:blipFill>
        <p:spPr bwMode="auto">
          <a:xfrm>
            <a:off x="6057900" y="609600"/>
            <a:ext cx="2057400" cy="1543050"/>
          </a:xfrm>
          <a:prstGeom prst="rect">
            <a:avLst/>
          </a:prstGeom>
          <a:noFill/>
          <a:ln w="38100">
            <a:solidFill>
              <a:schemeClr val="tx1">
                <a:lumMod val="50000"/>
                <a:lumOff val="50000"/>
              </a:schemeClr>
            </a:solidFill>
            <a:miter lim="800000"/>
            <a:headEnd/>
            <a:tailEnd/>
          </a:ln>
        </p:spPr>
      </p:pic>
      <p:pic>
        <p:nvPicPr>
          <p:cNvPr id="5" name="Picture 5" descr="C:\Documents and Settings\lenovo\My Documents\Picture\10-11-23-095948.jpg"/>
          <p:cNvPicPr>
            <a:picLocks noChangeAspect="1" noChangeArrowheads="1"/>
          </p:cNvPicPr>
          <p:nvPr/>
        </p:nvPicPr>
        <p:blipFill>
          <a:blip r:embed="rId3" cstate="print"/>
          <a:srcRect/>
          <a:stretch>
            <a:fillRect/>
          </a:stretch>
        </p:blipFill>
        <p:spPr bwMode="auto">
          <a:xfrm>
            <a:off x="6134100" y="2647950"/>
            <a:ext cx="1905000" cy="1428750"/>
          </a:xfrm>
          <a:prstGeom prst="rect">
            <a:avLst/>
          </a:prstGeom>
          <a:noFill/>
          <a:ln w="38100">
            <a:solidFill>
              <a:schemeClr val="tx1">
                <a:lumMod val="50000"/>
                <a:lumOff val="50000"/>
              </a:schemeClr>
            </a:solidFill>
            <a:miter lim="800000"/>
            <a:headEnd/>
            <a:tailEnd/>
          </a:ln>
        </p:spPr>
      </p:pic>
      <p:pic>
        <p:nvPicPr>
          <p:cNvPr id="7" name="Picture 9" descr="C:\Documents and Settings\lenovo\My Documents\Picture\10-11-23-101303.jpg"/>
          <p:cNvPicPr>
            <a:picLocks noChangeAspect="1" noChangeArrowheads="1"/>
          </p:cNvPicPr>
          <p:nvPr/>
        </p:nvPicPr>
        <p:blipFill>
          <a:blip r:embed="rId4" cstate="print"/>
          <a:srcRect/>
          <a:stretch>
            <a:fillRect/>
          </a:stretch>
        </p:blipFill>
        <p:spPr bwMode="auto">
          <a:xfrm>
            <a:off x="6019800" y="4572000"/>
            <a:ext cx="2133600" cy="1600200"/>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Camp 7: </a:t>
            </a:r>
            <a:r>
              <a:rPr lang="en-GB" sz="3200" dirty="0" err="1" smtClean="0"/>
              <a:t>Karon</a:t>
            </a:r>
            <a:r>
              <a:rPr lang="en-GB" sz="3200" dirty="0" smtClean="0"/>
              <a:t> Temple</a:t>
            </a:r>
            <a:endParaRPr lang="en-GB" sz="2000" dirty="0"/>
          </a:p>
        </p:txBody>
      </p:sp>
      <p:graphicFrame>
        <p:nvGraphicFramePr>
          <p:cNvPr id="6" name="Table 5"/>
          <p:cNvGraphicFramePr>
            <a:graphicFrameLocks noGrp="1"/>
          </p:cNvGraphicFramePr>
          <p:nvPr/>
        </p:nvGraphicFramePr>
        <p:xfrm>
          <a:off x="381000" y="1066800"/>
          <a:ext cx="4800599" cy="493776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110</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Construction</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Thai, Burmese, Mon</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242380">
                <a:tc>
                  <a:txBody>
                    <a:bodyPr/>
                    <a:lstStyle/>
                    <a:p>
                      <a:r>
                        <a:rPr lang="en-GB" sz="1400" dirty="0" smtClean="0"/>
                        <a:t>Facilities</a:t>
                      </a:r>
                      <a:endParaRPr lang="en-GB" sz="1400" dirty="0"/>
                    </a:p>
                  </a:txBody>
                  <a:tcPr/>
                </a:tc>
                <a:tc>
                  <a:txBody>
                    <a:bodyPr/>
                    <a:lstStyle/>
                    <a:p>
                      <a:r>
                        <a:rPr lang="en-GB" sz="1400" dirty="0" smtClean="0"/>
                        <a:t>Electricity</a:t>
                      </a:r>
                      <a:r>
                        <a:rPr lang="en-GB" sz="1400" baseline="0" dirty="0" smtClean="0"/>
                        <a:t> , Running Water</a:t>
                      </a:r>
                    </a:p>
                  </a:txBody>
                  <a:tcPr/>
                </a:tc>
                <a:tc>
                  <a:txBody>
                    <a:bodyPr/>
                    <a:lstStyle/>
                    <a:p>
                      <a:pPr algn="ctr"/>
                      <a:endParaRPr lang="en-GB" sz="1400" b="1" dirty="0"/>
                    </a:p>
                  </a:txBody>
                  <a:tcPr marT="0" marB="0">
                    <a:solidFill>
                      <a:srgbClr val="00B050"/>
                    </a:solidFill>
                  </a:tcPr>
                </a:tc>
              </a:tr>
              <a:tr h="242380">
                <a:tc>
                  <a:txBody>
                    <a:bodyPr/>
                    <a:lstStyle/>
                    <a:p>
                      <a:r>
                        <a:rPr lang="en-GB" sz="1400" dirty="0" smtClean="0"/>
                        <a:t>Media &amp; Mobile</a:t>
                      </a:r>
                      <a:endParaRPr lang="en-GB" sz="1400" dirty="0"/>
                    </a:p>
                  </a:txBody>
                  <a:tcPr/>
                </a:tc>
                <a:tc>
                  <a:txBody>
                    <a:bodyPr/>
                    <a:lstStyle/>
                    <a:p>
                      <a:r>
                        <a:rPr lang="en-GB" sz="1400" dirty="0" smtClean="0"/>
                        <a:t>Mobile, TV, Radio</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Condition of access road</a:t>
                      </a:r>
                      <a:endParaRPr lang="en-GB" sz="1400" dirty="0"/>
                    </a:p>
                  </a:txBody>
                  <a:tcPr/>
                </a:tc>
                <a:tc>
                  <a:txBody>
                    <a:bodyPr/>
                    <a:lstStyle/>
                    <a:p>
                      <a:r>
                        <a:rPr lang="en-GB" sz="1400" dirty="0" smtClean="0"/>
                        <a:t>Sealed</a:t>
                      </a:r>
                      <a:r>
                        <a:rPr lang="en-GB" sz="1400" baseline="0" dirty="0" smtClean="0"/>
                        <a:t> road</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5 km</a:t>
                      </a:r>
                      <a:endParaRPr lang="en-GB" sz="1400" dirty="0"/>
                    </a:p>
                  </a:txBody>
                  <a:tcPr/>
                </a:tc>
                <a:tc>
                  <a:txBody>
                    <a:bodyPr/>
                    <a:lstStyle/>
                    <a:p>
                      <a:pPr algn="ctr"/>
                      <a:endParaRPr lang="en-GB" sz="1400" b="1" dirty="0"/>
                    </a:p>
                  </a:txBody>
                  <a:tcPr marT="0" marB="0">
                    <a:solidFill>
                      <a:srgbClr val="FFC000"/>
                    </a:solidFill>
                  </a:tcPr>
                </a:tc>
              </a:tr>
              <a:tr h="191242">
                <a:tc>
                  <a:txBody>
                    <a:bodyPr/>
                    <a:lstStyle/>
                    <a:p>
                      <a:r>
                        <a:rPr lang="en-GB" sz="1400" dirty="0" smtClean="0"/>
                        <a:t>H1N5 Bio Security</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Some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7.8478</a:t>
                      </a:r>
                    </a:p>
                    <a:p>
                      <a:r>
                        <a:rPr lang="en-GB" sz="1400" dirty="0" smtClean="0"/>
                        <a:t>Longitude: 98.2978</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4" name="Picture 12" descr="P1080156"/>
          <p:cNvPicPr>
            <a:picLocks noChangeAspect="1" noChangeArrowheads="1"/>
          </p:cNvPicPr>
          <p:nvPr/>
        </p:nvPicPr>
        <p:blipFill>
          <a:blip r:embed="rId2" cstate="print"/>
          <a:srcRect/>
          <a:stretch>
            <a:fillRect/>
          </a:stretch>
        </p:blipFill>
        <p:spPr bwMode="auto">
          <a:xfrm>
            <a:off x="6096000" y="1524000"/>
            <a:ext cx="2057400" cy="1609725"/>
          </a:xfrm>
          <a:prstGeom prst="rect">
            <a:avLst/>
          </a:prstGeom>
          <a:noFill/>
          <a:ln w="38100">
            <a:solidFill>
              <a:schemeClr val="tx1">
                <a:lumMod val="50000"/>
                <a:lumOff val="50000"/>
              </a:schemeClr>
            </a:solidFill>
            <a:miter lim="800000"/>
            <a:headEnd/>
            <a:tailEnd/>
          </a:ln>
        </p:spPr>
      </p:pic>
      <p:pic>
        <p:nvPicPr>
          <p:cNvPr id="5" name="Picture 13" descr="P1080157"/>
          <p:cNvPicPr>
            <a:picLocks noChangeAspect="1" noChangeArrowheads="1"/>
          </p:cNvPicPr>
          <p:nvPr/>
        </p:nvPicPr>
        <p:blipFill>
          <a:blip r:embed="rId3" cstate="print"/>
          <a:srcRect/>
          <a:stretch>
            <a:fillRect/>
          </a:stretch>
        </p:blipFill>
        <p:spPr bwMode="auto">
          <a:xfrm>
            <a:off x="6096000" y="3800475"/>
            <a:ext cx="2057400" cy="1543050"/>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Camp 8: </a:t>
            </a:r>
            <a:r>
              <a:rPr lang="en-GB" sz="3200" dirty="0" err="1" smtClean="0"/>
              <a:t>Pra</a:t>
            </a:r>
            <a:r>
              <a:rPr lang="en-GB" sz="3200" dirty="0" smtClean="0"/>
              <a:t> </a:t>
            </a:r>
            <a:r>
              <a:rPr lang="en-GB" sz="3200" dirty="0" err="1" smtClean="0"/>
              <a:t>Yai</a:t>
            </a:r>
            <a:r>
              <a:rPr lang="en-GB" sz="3200" dirty="0" smtClean="0"/>
              <a:t> Temple</a:t>
            </a:r>
            <a:endParaRPr lang="en-GB" sz="2000" dirty="0"/>
          </a:p>
        </p:txBody>
      </p:sp>
      <p:graphicFrame>
        <p:nvGraphicFramePr>
          <p:cNvPr id="6" name="Table 5"/>
          <p:cNvGraphicFramePr>
            <a:graphicFrameLocks noGrp="1"/>
          </p:cNvGraphicFramePr>
          <p:nvPr/>
        </p:nvGraphicFramePr>
        <p:xfrm>
          <a:off x="381000" y="1066800"/>
          <a:ext cx="4800599" cy="493776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65</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Construction</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Burmese, Mon</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242380">
                <a:tc>
                  <a:txBody>
                    <a:bodyPr/>
                    <a:lstStyle/>
                    <a:p>
                      <a:r>
                        <a:rPr lang="en-GB" sz="1400" dirty="0" smtClean="0"/>
                        <a:t>Facilities</a:t>
                      </a:r>
                      <a:endParaRPr lang="en-GB" sz="1400" dirty="0"/>
                    </a:p>
                  </a:txBody>
                  <a:tcPr/>
                </a:tc>
                <a:tc>
                  <a:txBody>
                    <a:bodyPr/>
                    <a:lstStyle/>
                    <a:p>
                      <a:r>
                        <a:rPr lang="en-GB" sz="1400" dirty="0" smtClean="0"/>
                        <a:t>None</a:t>
                      </a:r>
                      <a:endParaRPr lang="en-GB" sz="1400" baseline="0" dirty="0" smtClean="0"/>
                    </a:p>
                  </a:txBody>
                  <a:tcPr/>
                </a:tc>
                <a:tc>
                  <a:txBody>
                    <a:bodyPr/>
                    <a:lstStyle/>
                    <a:p>
                      <a:pPr algn="ctr"/>
                      <a:endParaRPr lang="en-GB" sz="1400" b="1" dirty="0"/>
                    </a:p>
                  </a:txBody>
                  <a:tcPr marT="0" marB="0">
                    <a:solidFill>
                      <a:srgbClr val="C00000"/>
                    </a:solidFill>
                  </a:tcPr>
                </a:tc>
              </a:tr>
              <a:tr h="242380">
                <a:tc>
                  <a:txBody>
                    <a:bodyPr/>
                    <a:lstStyle/>
                    <a:p>
                      <a:r>
                        <a:rPr lang="en-GB" sz="1400" dirty="0" smtClean="0"/>
                        <a:t>Media &amp; Mobile</a:t>
                      </a:r>
                      <a:endParaRPr lang="en-GB" sz="1400" dirty="0"/>
                    </a:p>
                  </a:txBody>
                  <a:tcPr/>
                </a:tc>
                <a:tc>
                  <a:txBody>
                    <a:bodyPr/>
                    <a:lstStyle/>
                    <a:p>
                      <a:r>
                        <a:rPr lang="en-GB" sz="1400" dirty="0" smtClean="0"/>
                        <a:t>Mobile, TV, Radio</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Condition of access road</a:t>
                      </a:r>
                      <a:endParaRPr lang="en-GB" sz="1400" dirty="0"/>
                    </a:p>
                  </a:txBody>
                  <a:tcPr/>
                </a:tc>
                <a:tc>
                  <a:txBody>
                    <a:bodyPr/>
                    <a:lstStyle/>
                    <a:p>
                      <a:r>
                        <a:rPr lang="en-GB" sz="1400" dirty="0" smtClean="0"/>
                        <a:t>Sealed</a:t>
                      </a:r>
                      <a:r>
                        <a:rPr lang="en-GB" sz="1400" baseline="0" dirty="0" smtClean="0"/>
                        <a:t> road</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7 km</a:t>
                      </a:r>
                      <a:endParaRPr lang="en-GB" sz="1400" dirty="0"/>
                    </a:p>
                  </a:txBody>
                  <a:tcPr/>
                </a:tc>
                <a:tc>
                  <a:txBody>
                    <a:bodyPr/>
                    <a:lstStyle/>
                    <a:p>
                      <a:pPr algn="ctr"/>
                      <a:endParaRPr lang="en-GB" sz="1400" b="1" dirty="0"/>
                    </a:p>
                  </a:txBody>
                  <a:tcPr marT="0" marB="0">
                    <a:solidFill>
                      <a:srgbClr val="C00000"/>
                    </a:solidFill>
                  </a:tcPr>
                </a:tc>
              </a:tr>
              <a:tr h="191242">
                <a:tc>
                  <a:txBody>
                    <a:bodyPr/>
                    <a:lstStyle/>
                    <a:p>
                      <a:r>
                        <a:rPr lang="en-GB" sz="1400" dirty="0" smtClean="0"/>
                        <a:t>H1N5 Bio Security</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Some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7.8485</a:t>
                      </a:r>
                    </a:p>
                    <a:p>
                      <a:r>
                        <a:rPr lang="en-GB" sz="1400" dirty="0" smtClean="0"/>
                        <a:t>Longitude: 98.3342</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4" name="Picture 12" descr="P1080183"/>
          <p:cNvPicPr>
            <a:picLocks noChangeAspect="1" noChangeArrowheads="1"/>
          </p:cNvPicPr>
          <p:nvPr/>
        </p:nvPicPr>
        <p:blipFill>
          <a:blip r:embed="rId2" cstate="print"/>
          <a:srcRect/>
          <a:stretch>
            <a:fillRect/>
          </a:stretch>
        </p:blipFill>
        <p:spPr bwMode="auto">
          <a:xfrm>
            <a:off x="6172200" y="4724400"/>
            <a:ext cx="2057400" cy="1752600"/>
          </a:xfrm>
          <a:prstGeom prst="rect">
            <a:avLst/>
          </a:prstGeom>
          <a:noFill/>
          <a:ln w="38100">
            <a:solidFill>
              <a:schemeClr val="tx1">
                <a:lumMod val="50000"/>
                <a:lumOff val="50000"/>
              </a:schemeClr>
            </a:solidFill>
            <a:miter lim="800000"/>
            <a:headEnd/>
            <a:tailEnd/>
          </a:ln>
        </p:spPr>
      </p:pic>
      <p:pic>
        <p:nvPicPr>
          <p:cNvPr id="5" name="Picture 13" descr="P1080184"/>
          <p:cNvPicPr>
            <a:picLocks noChangeAspect="1" noChangeArrowheads="1"/>
          </p:cNvPicPr>
          <p:nvPr/>
        </p:nvPicPr>
        <p:blipFill>
          <a:blip r:embed="rId3" cstate="print"/>
          <a:srcRect/>
          <a:stretch>
            <a:fillRect/>
          </a:stretch>
        </p:blipFill>
        <p:spPr bwMode="auto">
          <a:xfrm>
            <a:off x="6210300" y="2628900"/>
            <a:ext cx="1981200" cy="1676400"/>
          </a:xfrm>
          <a:prstGeom prst="rect">
            <a:avLst/>
          </a:prstGeom>
          <a:noFill/>
          <a:ln w="38100">
            <a:solidFill>
              <a:schemeClr val="tx1">
                <a:lumMod val="50000"/>
                <a:lumOff val="50000"/>
              </a:schemeClr>
            </a:solidFill>
            <a:miter lim="800000"/>
            <a:headEnd/>
            <a:tailEnd/>
          </a:ln>
        </p:spPr>
      </p:pic>
      <p:pic>
        <p:nvPicPr>
          <p:cNvPr id="7" name="Picture 14" descr="P1080185"/>
          <p:cNvPicPr>
            <a:picLocks noChangeAspect="1" noChangeArrowheads="1"/>
          </p:cNvPicPr>
          <p:nvPr/>
        </p:nvPicPr>
        <p:blipFill>
          <a:blip r:embed="rId4" cstate="print"/>
          <a:srcRect/>
          <a:stretch>
            <a:fillRect/>
          </a:stretch>
        </p:blipFill>
        <p:spPr bwMode="auto">
          <a:xfrm>
            <a:off x="6210300" y="457200"/>
            <a:ext cx="1981200" cy="1752600"/>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for Communication</a:t>
            </a:r>
            <a:endParaRPr lang="en-GB" dirty="0"/>
          </a:p>
        </p:txBody>
      </p:sp>
      <p:sp>
        <p:nvSpPr>
          <p:cNvPr id="3" name="Content Placeholder 2"/>
          <p:cNvSpPr>
            <a:spLocks noGrp="1"/>
          </p:cNvSpPr>
          <p:nvPr>
            <p:ph idx="1"/>
          </p:nvPr>
        </p:nvSpPr>
        <p:spPr>
          <a:xfrm>
            <a:off x="457200" y="1143002"/>
            <a:ext cx="7772400" cy="4830763"/>
          </a:xfrm>
        </p:spPr>
        <p:txBody>
          <a:bodyPr>
            <a:noAutofit/>
          </a:bodyPr>
          <a:lstStyle/>
          <a:p>
            <a:pPr marL="344488" indent="-344488" algn="just">
              <a:spcBef>
                <a:spcPct val="0"/>
              </a:spcBef>
              <a:spcAft>
                <a:spcPct val="25000"/>
              </a:spcAft>
              <a:buNone/>
            </a:pPr>
            <a:r>
              <a:rPr lang="en-US" sz="1400" b="1" dirty="0" smtClean="0"/>
              <a:t>Channels for Thai Community</a:t>
            </a:r>
          </a:p>
          <a:p>
            <a:pPr marL="344488" indent="-344488" algn="just">
              <a:spcBef>
                <a:spcPct val="0"/>
              </a:spcBef>
              <a:spcAft>
                <a:spcPct val="25000"/>
              </a:spcAft>
            </a:pPr>
            <a:r>
              <a:rPr lang="en-US" sz="1400" dirty="0" smtClean="0"/>
              <a:t>For the local Thai population it is straight forward, they can be reached through main stream media with PSAs. The ideal main channel to use would be television with scheduled messages for late afternoon and evening. Frequency can be boosted through radio, preferably in the morning and at lunch time.</a:t>
            </a:r>
          </a:p>
          <a:p>
            <a:pPr marL="344488" indent="-344488" algn="just">
              <a:spcBef>
                <a:spcPct val="0"/>
              </a:spcBef>
              <a:spcAft>
                <a:spcPct val="25000"/>
              </a:spcAft>
            </a:pPr>
            <a:r>
              <a:rPr lang="en-US" sz="1400" dirty="0" smtClean="0"/>
              <a:t>Information through HCWs and at hospitals and clinics, which probably is already in place, will help to reach those coming in for check up and with potential infections. </a:t>
            </a:r>
          </a:p>
          <a:p>
            <a:pPr marL="344488" indent="-344488">
              <a:spcBef>
                <a:spcPct val="0"/>
              </a:spcBef>
              <a:spcAft>
                <a:spcPct val="25000"/>
              </a:spcAft>
              <a:buNone/>
            </a:pPr>
            <a:r>
              <a:rPr lang="en-US" sz="1400" b="1" dirty="0" smtClean="0"/>
              <a:t>Channels for Migrants</a:t>
            </a:r>
          </a:p>
          <a:p>
            <a:pPr marL="344488" indent="-344488" algn="just">
              <a:spcBef>
                <a:spcPct val="0"/>
              </a:spcBef>
              <a:spcAft>
                <a:spcPct val="25000"/>
              </a:spcAft>
            </a:pPr>
            <a:r>
              <a:rPr lang="en-US" sz="1400" dirty="0" smtClean="0"/>
              <a:t>Migrants cannot effectively be reached through main stream media and need to be reached on the ground in the camps. The fact that migrants from Burma are normally closely networked with each other is a potential advantage. Channels that can build on this network, and create form of ‘viral campaign’ through human interaction, is a good idea. The key would be to identify and select suitable individuals who will be the initiators of the communication. There are several potential candidates:</a:t>
            </a:r>
          </a:p>
          <a:p>
            <a:pPr marL="622300" lvl="1" indent="-344488" algn="just">
              <a:spcBef>
                <a:spcPct val="0"/>
              </a:spcBef>
              <a:spcAft>
                <a:spcPct val="25000"/>
              </a:spcAft>
            </a:pPr>
            <a:r>
              <a:rPr lang="en-US" sz="1100" dirty="0" smtClean="0"/>
              <a:t>Employers: They have an interest to keep their workers healthy but may need to be educated as well.</a:t>
            </a:r>
          </a:p>
          <a:p>
            <a:pPr marL="622300" lvl="1" indent="-344488" algn="just">
              <a:spcBef>
                <a:spcPct val="0"/>
              </a:spcBef>
              <a:spcAft>
                <a:spcPct val="25000"/>
              </a:spcAft>
            </a:pPr>
            <a:r>
              <a:rPr lang="en-US" sz="1100" dirty="0" smtClean="0"/>
              <a:t>Migrant (Burmese and Mon) opinion leaders: They are most likely registered and have been in Thailand for some time so know many people. They probably can speak Thai so communicating to them would also be relatively easier. </a:t>
            </a:r>
          </a:p>
          <a:p>
            <a:pPr marL="622300" lvl="1" indent="-344488" algn="just">
              <a:spcBef>
                <a:spcPct val="0"/>
              </a:spcBef>
              <a:spcAft>
                <a:spcPct val="25000"/>
              </a:spcAft>
            </a:pPr>
            <a:r>
              <a:rPr lang="en-US" sz="1100" dirty="0" smtClean="0"/>
              <a:t>Health Care Workers: They are already on the ground but may need support in the  form of communication materials and capacity development for more effective communication.</a:t>
            </a:r>
          </a:p>
          <a:p>
            <a:pPr marL="344488" indent="-344488" algn="just">
              <a:spcBef>
                <a:spcPct val="0"/>
              </a:spcBef>
              <a:spcAft>
                <a:spcPct val="25000"/>
              </a:spcAft>
            </a:pPr>
            <a:r>
              <a:rPr lang="en-US" sz="1400" dirty="0" smtClean="0"/>
              <a:t>Quite a few migrants have a working mobile phone and nearly all of them are using DTAC. There is strong potential to develop a Mobile Phone Panel with selected migrants in each camp. The panel could be used both to disseminate information as well as regularly collecting data to monitor camp conditions in relation to ILIs. It may be possible to also strike some sort of agreement with DTAC to obtain reduced call rates.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Camp 9: </a:t>
            </a:r>
            <a:r>
              <a:rPr lang="en-GB" sz="3200" dirty="0" err="1" smtClean="0"/>
              <a:t>Soi</a:t>
            </a:r>
            <a:r>
              <a:rPr lang="en-GB" sz="3200" dirty="0" smtClean="0"/>
              <a:t> Mau </a:t>
            </a:r>
            <a:r>
              <a:rPr lang="en-GB" sz="3200" dirty="0" err="1" smtClean="0"/>
              <a:t>Khoa</a:t>
            </a:r>
            <a:endParaRPr lang="en-GB" sz="2000" dirty="0">
              <a:solidFill>
                <a:srgbClr val="C00000"/>
              </a:solidFill>
            </a:endParaRPr>
          </a:p>
        </p:txBody>
      </p:sp>
      <p:graphicFrame>
        <p:nvGraphicFramePr>
          <p:cNvPr id="6" name="Table 5"/>
          <p:cNvGraphicFramePr>
            <a:graphicFrameLocks noGrp="1"/>
          </p:cNvGraphicFramePr>
          <p:nvPr/>
        </p:nvGraphicFramePr>
        <p:xfrm>
          <a:off x="381000" y="1066800"/>
          <a:ext cx="4800599" cy="493776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150</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Construction</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Thai, Burmese, Mon</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LOW</a:t>
                      </a:r>
                      <a:endParaRPr lang="en-GB" sz="1400" dirty="0"/>
                    </a:p>
                  </a:txBody>
                  <a:tcPr/>
                </a:tc>
                <a:tc>
                  <a:txBody>
                    <a:bodyPr/>
                    <a:lstStyle/>
                    <a:p>
                      <a:pPr algn="ctr"/>
                      <a:endParaRPr lang="en-GB" sz="1400" b="1" dirty="0"/>
                    </a:p>
                  </a:txBody>
                  <a:tcPr marT="0" marB="0">
                    <a:solidFill>
                      <a:srgbClr val="00B050"/>
                    </a:solidFill>
                  </a:tcPr>
                </a:tc>
              </a:tr>
              <a:tr h="242380">
                <a:tc>
                  <a:txBody>
                    <a:bodyPr/>
                    <a:lstStyle/>
                    <a:p>
                      <a:r>
                        <a:rPr lang="en-GB" sz="1400" dirty="0" smtClean="0"/>
                        <a:t>Facilities</a:t>
                      </a:r>
                      <a:endParaRPr lang="en-GB" sz="1400" dirty="0"/>
                    </a:p>
                  </a:txBody>
                  <a:tcPr/>
                </a:tc>
                <a:tc>
                  <a:txBody>
                    <a:bodyPr/>
                    <a:lstStyle/>
                    <a:p>
                      <a:r>
                        <a:rPr lang="en-GB" sz="1400" dirty="0" smtClean="0"/>
                        <a:t>Electricity, Running Water</a:t>
                      </a:r>
                      <a:endParaRPr lang="en-GB" sz="1400" baseline="0" dirty="0" smtClean="0"/>
                    </a:p>
                  </a:txBody>
                  <a:tcPr/>
                </a:tc>
                <a:tc>
                  <a:txBody>
                    <a:bodyPr/>
                    <a:lstStyle/>
                    <a:p>
                      <a:pPr algn="ctr"/>
                      <a:endParaRPr lang="en-GB" sz="1400" b="1" dirty="0"/>
                    </a:p>
                  </a:txBody>
                  <a:tcPr marT="0" marB="0">
                    <a:solidFill>
                      <a:srgbClr val="00B050"/>
                    </a:solidFill>
                  </a:tcPr>
                </a:tc>
              </a:tr>
              <a:tr h="242380">
                <a:tc>
                  <a:txBody>
                    <a:bodyPr/>
                    <a:lstStyle/>
                    <a:p>
                      <a:r>
                        <a:rPr lang="en-GB" sz="1400" dirty="0" smtClean="0"/>
                        <a:t>Media &amp; Mobile</a:t>
                      </a:r>
                      <a:endParaRPr lang="en-GB" sz="1400" dirty="0"/>
                    </a:p>
                  </a:txBody>
                  <a:tcPr/>
                </a:tc>
                <a:tc>
                  <a:txBody>
                    <a:bodyPr/>
                    <a:lstStyle/>
                    <a:p>
                      <a:r>
                        <a:rPr lang="en-GB" sz="1400" dirty="0" smtClean="0"/>
                        <a:t>Mobile, TV, Radio</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Condition of access road</a:t>
                      </a:r>
                      <a:endParaRPr lang="en-GB" sz="1400" dirty="0"/>
                    </a:p>
                  </a:txBody>
                  <a:tcPr/>
                </a:tc>
                <a:tc>
                  <a:txBody>
                    <a:bodyPr/>
                    <a:lstStyle/>
                    <a:p>
                      <a:r>
                        <a:rPr lang="en-GB" sz="1400" dirty="0" smtClean="0"/>
                        <a:t>Sealed Road</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5 km</a:t>
                      </a:r>
                      <a:endParaRPr lang="en-GB" sz="1400" dirty="0"/>
                    </a:p>
                  </a:txBody>
                  <a:tcPr/>
                </a:tc>
                <a:tc>
                  <a:txBody>
                    <a:bodyPr/>
                    <a:lstStyle/>
                    <a:p>
                      <a:pPr algn="ctr"/>
                      <a:endParaRPr lang="en-GB" sz="1400" b="1" dirty="0"/>
                    </a:p>
                  </a:txBody>
                  <a:tcPr marT="0" marB="0">
                    <a:solidFill>
                      <a:srgbClr val="FFC000"/>
                    </a:solidFill>
                  </a:tcPr>
                </a:tc>
              </a:tr>
              <a:tr h="191242">
                <a:tc>
                  <a:txBody>
                    <a:bodyPr/>
                    <a:lstStyle/>
                    <a:p>
                      <a:r>
                        <a:rPr lang="en-GB" sz="1400" dirty="0" smtClean="0"/>
                        <a:t>H1N5 Bio Security</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Some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8.1251</a:t>
                      </a:r>
                    </a:p>
                    <a:p>
                      <a:r>
                        <a:rPr lang="en-GB" sz="1400" dirty="0" smtClean="0"/>
                        <a:t>Longitude: 98.3060</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4" name="Picture 10" descr="P1080141"/>
          <p:cNvPicPr>
            <a:picLocks noChangeAspect="1" noChangeArrowheads="1"/>
          </p:cNvPicPr>
          <p:nvPr/>
        </p:nvPicPr>
        <p:blipFill>
          <a:blip r:embed="rId2" cstate="print"/>
          <a:srcRect/>
          <a:stretch>
            <a:fillRect/>
          </a:stretch>
        </p:blipFill>
        <p:spPr bwMode="auto">
          <a:xfrm>
            <a:off x="6019800" y="2590800"/>
            <a:ext cx="1981200" cy="1638300"/>
          </a:xfrm>
          <a:prstGeom prst="rect">
            <a:avLst/>
          </a:prstGeom>
          <a:noFill/>
          <a:ln w="38100">
            <a:solidFill>
              <a:schemeClr val="tx1">
                <a:lumMod val="50000"/>
                <a:lumOff val="50000"/>
              </a:schemeClr>
            </a:solidFill>
            <a:miter lim="800000"/>
            <a:headEnd/>
            <a:tailEnd/>
          </a:ln>
        </p:spPr>
      </p:pic>
      <p:pic>
        <p:nvPicPr>
          <p:cNvPr id="5" name="Picture 14" descr="P1080145"/>
          <p:cNvPicPr>
            <a:picLocks noChangeAspect="1" noChangeArrowheads="1"/>
          </p:cNvPicPr>
          <p:nvPr/>
        </p:nvPicPr>
        <p:blipFill>
          <a:blip r:embed="rId3" cstate="print"/>
          <a:srcRect/>
          <a:stretch>
            <a:fillRect/>
          </a:stretch>
        </p:blipFill>
        <p:spPr bwMode="auto">
          <a:xfrm>
            <a:off x="6057900" y="4648200"/>
            <a:ext cx="1905000" cy="1676400"/>
          </a:xfrm>
          <a:prstGeom prst="rect">
            <a:avLst/>
          </a:prstGeom>
          <a:noFill/>
          <a:ln w="38100">
            <a:solidFill>
              <a:schemeClr val="tx1">
                <a:lumMod val="50000"/>
                <a:lumOff val="50000"/>
              </a:schemeClr>
            </a:solidFill>
            <a:miter lim="800000"/>
            <a:headEnd/>
            <a:tailEnd/>
          </a:ln>
        </p:spPr>
      </p:pic>
      <p:pic>
        <p:nvPicPr>
          <p:cNvPr id="7" name="Picture 15" descr="P1080146"/>
          <p:cNvPicPr>
            <a:picLocks noChangeAspect="1" noChangeArrowheads="1"/>
          </p:cNvPicPr>
          <p:nvPr/>
        </p:nvPicPr>
        <p:blipFill>
          <a:blip r:embed="rId4" cstate="print"/>
          <a:srcRect/>
          <a:stretch>
            <a:fillRect/>
          </a:stretch>
        </p:blipFill>
        <p:spPr bwMode="auto">
          <a:xfrm>
            <a:off x="6019800" y="533400"/>
            <a:ext cx="1981200" cy="1638300"/>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Camp 10: Para</a:t>
            </a:r>
            <a:endParaRPr lang="en-GB" sz="2000" dirty="0">
              <a:solidFill>
                <a:srgbClr val="C00000"/>
              </a:solidFill>
            </a:endParaRPr>
          </a:p>
        </p:txBody>
      </p:sp>
      <p:graphicFrame>
        <p:nvGraphicFramePr>
          <p:cNvPr id="6" name="Table 5"/>
          <p:cNvGraphicFramePr>
            <a:graphicFrameLocks noGrp="1"/>
          </p:cNvGraphicFramePr>
          <p:nvPr/>
        </p:nvGraphicFramePr>
        <p:xfrm>
          <a:off x="381000" y="1066800"/>
          <a:ext cx="4800599" cy="493776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80</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Construction</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Thai, Burmese, Mon</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LOW</a:t>
                      </a:r>
                      <a:endParaRPr lang="en-GB" sz="1400" dirty="0"/>
                    </a:p>
                  </a:txBody>
                  <a:tcPr/>
                </a:tc>
                <a:tc>
                  <a:txBody>
                    <a:bodyPr/>
                    <a:lstStyle/>
                    <a:p>
                      <a:pPr algn="ctr"/>
                      <a:endParaRPr lang="en-GB" sz="1400" b="1" dirty="0"/>
                    </a:p>
                  </a:txBody>
                  <a:tcPr marT="0" marB="0">
                    <a:solidFill>
                      <a:srgbClr val="00B050"/>
                    </a:solidFill>
                  </a:tcPr>
                </a:tc>
              </a:tr>
              <a:tr h="242380">
                <a:tc>
                  <a:txBody>
                    <a:bodyPr/>
                    <a:lstStyle/>
                    <a:p>
                      <a:r>
                        <a:rPr lang="en-GB" sz="1400" dirty="0" smtClean="0"/>
                        <a:t>Facilities</a:t>
                      </a:r>
                      <a:endParaRPr lang="en-GB" sz="1400" dirty="0"/>
                    </a:p>
                  </a:txBody>
                  <a:tcPr/>
                </a:tc>
                <a:tc>
                  <a:txBody>
                    <a:bodyPr/>
                    <a:lstStyle/>
                    <a:p>
                      <a:r>
                        <a:rPr lang="en-GB" sz="1400" dirty="0" smtClean="0"/>
                        <a:t>Electricity</a:t>
                      </a:r>
                      <a:endParaRPr lang="en-GB" sz="1400" baseline="0" dirty="0" smtClean="0"/>
                    </a:p>
                  </a:txBody>
                  <a:tcPr/>
                </a:tc>
                <a:tc>
                  <a:txBody>
                    <a:bodyPr/>
                    <a:lstStyle/>
                    <a:p>
                      <a:pPr algn="ctr"/>
                      <a:endParaRPr lang="en-GB" sz="1400" b="1" dirty="0"/>
                    </a:p>
                  </a:txBody>
                  <a:tcPr marT="0" marB="0">
                    <a:solidFill>
                      <a:srgbClr val="FFC000"/>
                    </a:solidFill>
                  </a:tcPr>
                </a:tc>
              </a:tr>
              <a:tr h="242380">
                <a:tc>
                  <a:txBody>
                    <a:bodyPr/>
                    <a:lstStyle/>
                    <a:p>
                      <a:r>
                        <a:rPr lang="en-GB" sz="1400" dirty="0" smtClean="0"/>
                        <a:t>Media &amp; Mobile</a:t>
                      </a:r>
                      <a:endParaRPr lang="en-GB" sz="1400" dirty="0"/>
                    </a:p>
                  </a:txBody>
                  <a:tcPr/>
                </a:tc>
                <a:tc>
                  <a:txBody>
                    <a:bodyPr/>
                    <a:lstStyle/>
                    <a:p>
                      <a:r>
                        <a:rPr lang="en-GB" sz="1400" dirty="0" smtClean="0"/>
                        <a:t>Mobile, TV, Radio</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Condition of access road</a:t>
                      </a:r>
                      <a:endParaRPr lang="en-GB" sz="1400" dirty="0"/>
                    </a:p>
                  </a:txBody>
                  <a:tcPr/>
                </a:tc>
                <a:tc>
                  <a:txBody>
                    <a:bodyPr/>
                    <a:lstStyle/>
                    <a:p>
                      <a:r>
                        <a:rPr lang="en-GB" sz="1400" dirty="0" smtClean="0"/>
                        <a:t>Dirt Road with 2WD truck access</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Less</a:t>
                      </a:r>
                      <a:r>
                        <a:rPr lang="en-GB" sz="1400" baseline="0" dirty="0" smtClean="0"/>
                        <a:t> than </a:t>
                      </a:r>
                      <a:r>
                        <a:rPr lang="en-GB" sz="1400" dirty="0" smtClean="0"/>
                        <a:t>1 km</a:t>
                      </a:r>
                      <a:endParaRPr lang="en-GB" sz="1400" dirty="0"/>
                    </a:p>
                  </a:txBody>
                  <a:tcPr/>
                </a:tc>
                <a:tc>
                  <a:txBody>
                    <a:bodyPr/>
                    <a:lstStyle/>
                    <a:p>
                      <a:pPr algn="ctr"/>
                      <a:endParaRPr lang="en-GB" sz="1400" b="1" dirty="0"/>
                    </a:p>
                  </a:txBody>
                  <a:tcPr marT="0" marB="0">
                    <a:solidFill>
                      <a:srgbClr val="00B050"/>
                    </a:solidFill>
                  </a:tcPr>
                </a:tc>
              </a:tr>
              <a:tr h="191242">
                <a:tc>
                  <a:txBody>
                    <a:bodyPr/>
                    <a:lstStyle/>
                    <a:p>
                      <a:r>
                        <a:rPr lang="en-GB" sz="1400" dirty="0" smtClean="0"/>
                        <a:t>H1N5 Bio Security</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Many</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8.0781</a:t>
                      </a:r>
                    </a:p>
                    <a:p>
                      <a:r>
                        <a:rPr lang="en-GB" sz="1400" dirty="0" smtClean="0"/>
                        <a:t>Longitude: 98.3838</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4" name="Picture 9" descr="P1080121"/>
          <p:cNvPicPr>
            <a:picLocks noChangeAspect="1" noChangeArrowheads="1"/>
          </p:cNvPicPr>
          <p:nvPr/>
        </p:nvPicPr>
        <p:blipFill>
          <a:blip r:embed="rId2" cstate="print"/>
          <a:srcRect/>
          <a:stretch>
            <a:fillRect/>
          </a:stretch>
        </p:blipFill>
        <p:spPr bwMode="auto">
          <a:xfrm>
            <a:off x="5838066" y="457200"/>
            <a:ext cx="2819400" cy="1654865"/>
          </a:xfrm>
          <a:prstGeom prst="rect">
            <a:avLst/>
          </a:prstGeom>
          <a:noFill/>
          <a:ln w="38100">
            <a:solidFill>
              <a:schemeClr val="tx1">
                <a:lumMod val="50000"/>
                <a:lumOff val="50000"/>
              </a:schemeClr>
            </a:solidFill>
            <a:miter lim="800000"/>
            <a:headEnd/>
            <a:tailEnd/>
          </a:ln>
        </p:spPr>
      </p:pic>
      <p:pic>
        <p:nvPicPr>
          <p:cNvPr id="5" name="Picture 11" descr="P1080123"/>
          <p:cNvPicPr>
            <a:picLocks noChangeAspect="1" noChangeArrowheads="1"/>
          </p:cNvPicPr>
          <p:nvPr/>
        </p:nvPicPr>
        <p:blipFill>
          <a:blip r:embed="rId3" cstate="print"/>
          <a:srcRect/>
          <a:stretch>
            <a:fillRect/>
          </a:stretch>
        </p:blipFill>
        <p:spPr bwMode="auto">
          <a:xfrm>
            <a:off x="6066666" y="2565746"/>
            <a:ext cx="2362200" cy="1836737"/>
          </a:xfrm>
          <a:prstGeom prst="rect">
            <a:avLst/>
          </a:prstGeom>
          <a:noFill/>
          <a:ln w="38100">
            <a:solidFill>
              <a:schemeClr val="tx1">
                <a:lumMod val="50000"/>
                <a:lumOff val="50000"/>
              </a:schemeClr>
            </a:solidFill>
            <a:miter lim="800000"/>
            <a:headEnd/>
            <a:tailEnd/>
          </a:ln>
        </p:spPr>
      </p:pic>
      <p:pic>
        <p:nvPicPr>
          <p:cNvPr id="7" name="Picture 13" descr="P1080125"/>
          <p:cNvPicPr>
            <a:picLocks noChangeAspect="1" noChangeArrowheads="1"/>
          </p:cNvPicPr>
          <p:nvPr/>
        </p:nvPicPr>
        <p:blipFill>
          <a:blip r:embed="rId4" cstate="print"/>
          <a:srcRect/>
          <a:stretch>
            <a:fillRect/>
          </a:stretch>
        </p:blipFill>
        <p:spPr bwMode="auto">
          <a:xfrm>
            <a:off x="6019800" y="4856163"/>
            <a:ext cx="2455932" cy="1544637"/>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Camp 11: </a:t>
            </a:r>
            <a:r>
              <a:rPr lang="en-GB" sz="3200" dirty="0" err="1" smtClean="0"/>
              <a:t>Khao</a:t>
            </a:r>
            <a:r>
              <a:rPr lang="en-GB" sz="3200" dirty="0" smtClean="0"/>
              <a:t> </a:t>
            </a:r>
            <a:r>
              <a:rPr lang="en-GB" sz="3200" dirty="0" err="1" smtClean="0"/>
              <a:t>Pae</a:t>
            </a:r>
            <a:r>
              <a:rPr lang="en-GB" sz="3200" dirty="0" smtClean="0"/>
              <a:t> Aw</a:t>
            </a:r>
            <a:endParaRPr lang="en-GB" sz="2000" dirty="0">
              <a:solidFill>
                <a:srgbClr val="C00000"/>
              </a:solidFill>
            </a:endParaRPr>
          </a:p>
        </p:txBody>
      </p:sp>
      <p:graphicFrame>
        <p:nvGraphicFramePr>
          <p:cNvPr id="6" name="Table 5"/>
          <p:cNvGraphicFramePr>
            <a:graphicFrameLocks noGrp="1"/>
          </p:cNvGraphicFramePr>
          <p:nvPr/>
        </p:nvGraphicFramePr>
        <p:xfrm>
          <a:off x="381000" y="1066800"/>
          <a:ext cx="4800599" cy="515112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30</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Construction</a:t>
                      </a:r>
                    </a:p>
                    <a:p>
                      <a:r>
                        <a:rPr lang="en-GB" sz="1400" dirty="0" smtClean="0"/>
                        <a:t>Rubber Tapping</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Burmese, Mon</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HIGH</a:t>
                      </a:r>
                      <a:endParaRPr lang="en-GB" sz="1400" dirty="0"/>
                    </a:p>
                  </a:txBody>
                  <a:tcPr/>
                </a:tc>
                <a:tc>
                  <a:txBody>
                    <a:bodyPr/>
                    <a:lstStyle/>
                    <a:p>
                      <a:pPr algn="ctr"/>
                      <a:endParaRPr lang="en-GB" sz="1400" b="1" dirty="0"/>
                    </a:p>
                  </a:txBody>
                  <a:tcPr marT="0" marB="0">
                    <a:solidFill>
                      <a:srgbClr val="C00000"/>
                    </a:solidFill>
                  </a:tcPr>
                </a:tc>
              </a:tr>
              <a:tr h="242380">
                <a:tc>
                  <a:txBody>
                    <a:bodyPr/>
                    <a:lstStyle/>
                    <a:p>
                      <a:r>
                        <a:rPr lang="en-GB" sz="1400" dirty="0" smtClean="0"/>
                        <a:t>Facilities</a:t>
                      </a:r>
                      <a:endParaRPr lang="en-GB" sz="1400" dirty="0"/>
                    </a:p>
                  </a:txBody>
                  <a:tcPr/>
                </a:tc>
                <a:tc>
                  <a:txBody>
                    <a:bodyPr/>
                    <a:lstStyle/>
                    <a:p>
                      <a:r>
                        <a:rPr lang="en-GB" sz="1400" dirty="0" smtClean="0"/>
                        <a:t>None </a:t>
                      </a:r>
                      <a:endParaRPr lang="en-GB" sz="1400" baseline="0" dirty="0" smtClean="0"/>
                    </a:p>
                  </a:txBody>
                  <a:tcPr/>
                </a:tc>
                <a:tc>
                  <a:txBody>
                    <a:bodyPr/>
                    <a:lstStyle/>
                    <a:p>
                      <a:pPr algn="ctr"/>
                      <a:endParaRPr lang="en-GB" sz="1400" b="1" dirty="0"/>
                    </a:p>
                  </a:txBody>
                  <a:tcPr marT="0" marB="0">
                    <a:solidFill>
                      <a:srgbClr val="C00000"/>
                    </a:solidFill>
                  </a:tcPr>
                </a:tc>
              </a:tr>
              <a:tr h="242380">
                <a:tc>
                  <a:txBody>
                    <a:bodyPr/>
                    <a:lstStyle/>
                    <a:p>
                      <a:r>
                        <a:rPr lang="en-GB" sz="1400" dirty="0" smtClean="0"/>
                        <a:t>Media &amp; Mobile</a:t>
                      </a:r>
                      <a:endParaRPr lang="en-GB" sz="1400" dirty="0"/>
                    </a:p>
                  </a:txBody>
                  <a:tcPr/>
                </a:tc>
                <a:tc>
                  <a:txBody>
                    <a:bodyPr/>
                    <a:lstStyle/>
                    <a:p>
                      <a:r>
                        <a:rPr lang="en-GB" sz="1400" dirty="0" smtClean="0"/>
                        <a:t>Mobile, TV, Radio</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Condition of access road</a:t>
                      </a:r>
                      <a:endParaRPr lang="en-GB" sz="1400" dirty="0"/>
                    </a:p>
                  </a:txBody>
                  <a:tcPr/>
                </a:tc>
                <a:tc>
                  <a:txBody>
                    <a:bodyPr/>
                    <a:lstStyle/>
                    <a:p>
                      <a:r>
                        <a:rPr lang="en-GB" sz="1400" dirty="0" smtClean="0"/>
                        <a:t>Dirt</a:t>
                      </a:r>
                      <a:r>
                        <a:rPr lang="en-GB" sz="1400" baseline="0" dirty="0" smtClean="0"/>
                        <a:t> road with 4WD access only</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5 km</a:t>
                      </a:r>
                      <a:endParaRPr lang="en-GB" sz="1400" dirty="0"/>
                    </a:p>
                  </a:txBody>
                  <a:tcPr/>
                </a:tc>
                <a:tc>
                  <a:txBody>
                    <a:bodyPr/>
                    <a:lstStyle/>
                    <a:p>
                      <a:pPr algn="ctr"/>
                      <a:endParaRPr lang="en-GB" sz="1400" b="1" dirty="0"/>
                    </a:p>
                  </a:txBody>
                  <a:tcPr marT="0" marB="0">
                    <a:solidFill>
                      <a:srgbClr val="FFC000"/>
                    </a:solidFill>
                  </a:tcPr>
                </a:tc>
              </a:tr>
              <a:tr h="191242">
                <a:tc>
                  <a:txBody>
                    <a:bodyPr/>
                    <a:lstStyle/>
                    <a:p>
                      <a:r>
                        <a:rPr lang="en-GB" sz="1400" dirty="0" smtClean="0"/>
                        <a:t>H1N5 Bio Security</a:t>
                      </a:r>
                      <a:endParaRPr lang="en-GB" sz="1400" dirty="0"/>
                    </a:p>
                  </a:txBody>
                  <a:tcPr/>
                </a:tc>
                <a:tc>
                  <a:txBody>
                    <a:bodyPr/>
                    <a:lstStyle/>
                    <a:p>
                      <a:r>
                        <a:rPr lang="en-GB" sz="1400" dirty="0" smtClean="0"/>
                        <a:t>LOW</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Many</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7.9734</a:t>
                      </a:r>
                    </a:p>
                    <a:p>
                      <a:r>
                        <a:rPr lang="en-GB" sz="1400" dirty="0" smtClean="0"/>
                        <a:t>Longitude: 98.3438</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4" name="Picture 19" descr="P1080066"/>
          <p:cNvPicPr>
            <a:picLocks noChangeAspect="1" noChangeArrowheads="1"/>
          </p:cNvPicPr>
          <p:nvPr/>
        </p:nvPicPr>
        <p:blipFill>
          <a:blip r:embed="rId2" cstate="print"/>
          <a:srcRect/>
          <a:stretch>
            <a:fillRect/>
          </a:stretch>
        </p:blipFill>
        <p:spPr bwMode="auto">
          <a:xfrm>
            <a:off x="5943600" y="4648200"/>
            <a:ext cx="2362200" cy="1771650"/>
          </a:xfrm>
          <a:prstGeom prst="rect">
            <a:avLst/>
          </a:prstGeom>
          <a:noFill/>
          <a:ln w="38100">
            <a:solidFill>
              <a:schemeClr val="tx1">
                <a:lumMod val="50000"/>
                <a:lumOff val="50000"/>
              </a:schemeClr>
            </a:solidFill>
            <a:miter lim="800000"/>
            <a:headEnd/>
            <a:tailEnd/>
          </a:ln>
        </p:spPr>
      </p:pic>
      <p:pic>
        <p:nvPicPr>
          <p:cNvPr id="5" name="Picture 24" descr="P1080061"/>
          <p:cNvPicPr>
            <a:picLocks noChangeAspect="1" noChangeArrowheads="1"/>
          </p:cNvPicPr>
          <p:nvPr/>
        </p:nvPicPr>
        <p:blipFill>
          <a:blip r:embed="rId3" cstate="print"/>
          <a:srcRect/>
          <a:stretch>
            <a:fillRect/>
          </a:stretch>
        </p:blipFill>
        <p:spPr bwMode="auto">
          <a:xfrm>
            <a:off x="5943600" y="381000"/>
            <a:ext cx="2362200" cy="1771650"/>
          </a:xfrm>
          <a:prstGeom prst="rect">
            <a:avLst/>
          </a:prstGeom>
          <a:noFill/>
          <a:ln w="38100">
            <a:solidFill>
              <a:schemeClr val="tx1">
                <a:lumMod val="50000"/>
                <a:lumOff val="50000"/>
              </a:schemeClr>
            </a:solidFill>
            <a:miter lim="800000"/>
            <a:headEnd/>
            <a:tailEnd/>
          </a:ln>
        </p:spPr>
      </p:pic>
      <p:pic>
        <p:nvPicPr>
          <p:cNvPr id="7" name="Picture 25" descr="P1080064"/>
          <p:cNvPicPr>
            <a:picLocks noChangeAspect="1" noChangeArrowheads="1"/>
          </p:cNvPicPr>
          <p:nvPr/>
        </p:nvPicPr>
        <p:blipFill>
          <a:blip r:embed="rId4" cstate="print"/>
          <a:srcRect/>
          <a:stretch>
            <a:fillRect/>
          </a:stretch>
        </p:blipFill>
        <p:spPr bwMode="auto">
          <a:xfrm>
            <a:off x="5943600" y="2514600"/>
            <a:ext cx="2362200" cy="1771650"/>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Camp 12: </a:t>
            </a:r>
            <a:r>
              <a:rPr lang="en-GB" sz="3200" dirty="0" err="1" smtClean="0"/>
              <a:t>Khao</a:t>
            </a:r>
            <a:r>
              <a:rPr lang="en-GB" sz="3200" dirty="0" smtClean="0"/>
              <a:t> </a:t>
            </a:r>
            <a:r>
              <a:rPr lang="en-GB" sz="3200" dirty="0" err="1" smtClean="0"/>
              <a:t>Bangkoo</a:t>
            </a:r>
            <a:endParaRPr lang="en-GB" sz="2000" dirty="0">
              <a:solidFill>
                <a:srgbClr val="C00000"/>
              </a:solidFill>
            </a:endParaRPr>
          </a:p>
        </p:txBody>
      </p:sp>
      <p:graphicFrame>
        <p:nvGraphicFramePr>
          <p:cNvPr id="6" name="Table 5"/>
          <p:cNvGraphicFramePr>
            <a:graphicFrameLocks noGrp="1"/>
          </p:cNvGraphicFramePr>
          <p:nvPr/>
        </p:nvGraphicFramePr>
        <p:xfrm>
          <a:off x="381000" y="1066800"/>
          <a:ext cx="4800599" cy="493776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10</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Rubber Tapping</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Burmese</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HIGH</a:t>
                      </a:r>
                      <a:endParaRPr lang="en-GB" sz="1400" dirty="0"/>
                    </a:p>
                  </a:txBody>
                  <a:tcPr/>
                </a:tc>
                <a:tc>
                  <a:txBody>
                    <a:bodyPr/>
                    <a:lstStyle/>
                    <a:p>
                      <a:pPr algn="ctr"/>
                      <a:endParaRPr lang="en-GB" sz="1400" b="1" dirty="0"/>
                    </a:p>
                  </a:txBody>
                  <a:tcPr marT="0" marB="0">
                    <a:solidFill>
                      <a:srgbClr val="C00000"/>
                    </a:solidFill>
                  </a:tcPr>
                </a:tc>
              </a:tr>
              <a:tr h="242380">
                <a:tc>
                  <a:txBody>
                    <a:bodyPr/>
                    <a:lstStyle/>
                    <a:p>
                      <a:r>
                        <a:rPr lang="en-GB" sz="1400" dirty="0" smtClean="0"/>
                        <a:t>Facilities</a:t>
                      </a:r>
                      <a:endParaRPr lang="en-GB" sz="1400" dirty="0"/>
                    </a:p>
                  </a:txBody>
                  <a:tcPr/>
                </a:tc>
                <a:tc>
                  <a:txBody>
                    <a:bodyPr/>
                    <a:lstStyle/>
                    <a:p>
                      <a:r>
                        <a:rPr lang="en-GB" sz="1400" dirty="0" smtClean="0"/>
                        <a:t>None</a:t>
                      </a:r>
                      <a:endParaRPr lang="en-GB" sz="1400" baseline="0" dirty="0" smtClean="0"/>
                    </a:p>
                  </a:txBody>
                  <a:tcPr/>
                </a:tc>
                <a:tc>
                  <a:txBody>
                    <a:bodyPr/>
                    <a:lstStyle/>
                    <a:p>
                      <a:pPr algn="ctr"/>
                      <a:endParaRPr lang="en-GB" sz="1400" b="1" dirty="0"/>
                    </a:p>
                  </a:txBody>
                  <a:tcPr marT="0" marB="0">
                    <a:solidFill>
                      <a:srgbClr val="C00000"/>
                    </a:solidFill>
                  </a:tcPr>
                </a:tc>
              </a:tr>
              <a:tr h="242380">
                <a:tc>
                  <a:txBody>
                    <a:bodyPr/>
                    <a:lstStyle/>
                    <a:p>
                      <a:r>
                        <a:rPr lang="en-GB" sz="1400" dirty="0" smtClean="0"/>
                        <a:t>Media &amp; Mobile</a:t>
                      </a:r>
                      <a:endParaRPr lang="en-GB" sz="1400" dirty="0"/>
                    </a:p>
                  </a:txBody>
                  <a:tcPr/>
                </a:tc>
                <a:tc>
                  <a:txBody>
                    <a:bodyPr/>
                    <a:lstStyle/>
                    <a:p>
                      <a:r>
                        <a:rPr lang="en-GB" sz="1400" dirty="0" smtClean="0"/>
                        <a:t>Mobile</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Condition of access road</a:t>
                      </a:r>
                      <a:endParaRPr lang="en-GB" sz="1400" dirty="0"/>
                    </a:p>
                  </a:txBody>
                  <a:tcPr/>
                </a:tc>
                <a:tc>
                  <a:txBody>
                    <a:bodyPr/>
                    <a:lstStyle/>
                    <a:p>
                      <a:r>
                        <a:rPr lang="en-GB" sz="1400" dirty="0" smtClean="0"/>
                        <a:t>Sealed Road</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7 km</a:t>
                      </a:r>
                      <a:endParaRPr lang="en-GB" sz="1400" dirty="0"/>
                    </a:p>
                  </a:txBody>
                  <a:tcPr/>
                </a:tc>
                <a:tc>
                  <a:txBody>
                    <a:bodyPr/>
                    <a:lstStyle/>
                    <a:p>
                      <a:pPr algn="ctr"/>
                      <a:endParaRPr lang="en-GB" sz="1400" b="1" dirty="0"/>
                    </a:p>
                  </a:txBody>
                  <a:tcPr marT="0" marB="0">
                    <a:solidFill>
                      <a:srgbClr val="C00000"/>
                    </a:solidFill>
                  </a:tcPr>
                </a:tc>
              </a:tr>
              <a:tr h="191242">
                <a:tc>
                  <a:txBody>
                    <a:bodyPr/>
                    <a:lstStyle/>
                    <a:p>
                      <a:r>
                        <a:rPr lang="en-GB" sz="1400" dirty="0" smtClean="0"/>
                        <a:t>H1N5 Bio Security</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Some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7.9251</a:t>
                      </a:r>
                    </a:p>
                    <a:p>
                      <a:r>
                        <a:rPr lang="en-GB" sz="1400" dirty="0" smtClean="0"/>
                        <a:t>Longitude: 98.3281</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4" name="Picture 7" descr="P1080051"/>
          <p:cNvPicPr>
            <a:picLocks noChangeAspect="1" noChangeArrowheads="1"/>
          </p:cNvPicPr>
          <p:nvPr/>
        </p:nvPicPr>
        <p:blipFill>
          <a:blip r:embed="rId2" cstate="print"/>
          <a:srcRect/>
          <a:stretch>
            <a:fillRect/>
          </a:stretch>
        </p:blipFill>
        <p:spPr bwMode="auto">
          <a:xfrm>
            <a:off x="5981700" y="3886200"/>
            <a:ext cx="2311400" cy="1733550"/>
          </a:xfrm>
          <a:prstGeom prst="rect">
            <a:avLst/>
          </a:prstGeom>
          <a:noFill/>
          <a:ln w="38100">
            <a:solidFill>
              <a:schemeClr val="tx1">
                <a:lumMod val="50000"/>
                <a:lumOff val="50000"/>
              </a:schemeClr>
            </a:solidFill>
            <a:miter lim="800000"/>
            <a:headEnd/>
            <a:tailEnd/>
          </a:ln>
        </p:spPr>
      </p:pic>
      <p:pic>
        <p:nvPicPr>
          <p:cNvPr id="5" name="Picture 8" descr="P1080049"/>
          <p:cNvPicPr>
            <a:picLocks noChangeAspect="1" noChangeArrowheads="1"/>
          </p:cNvPicPr>
          <p:nvPr/>
        </p:nvPicPr>
        <p:blipFill>
          <a:blip r:embed="rId3" cstate="print"/>
          <a:srcRect/>
          <a:stretch>
            <a:fillRect/>
          </a:stretch>
        </p:blipFill>
        <p:spPr bwMode="auto">
          <a:xfrm>
            <a:off x="5981700" y="1371600"/>
            <a:ext cx="2311400" cy="1733550"/>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Camp 13: Bang </a:t>
            </a:r>
            <a:r>
              <a:rPr lang="en-GB" sz="3200" dirty="0" err="1" smtClean="0"/>
              <a:t>Thao</a:t>
            </a:r>
            <a:endParaRPr lang="en-GB" sz="2000" dirty="0">
              <a:solidFill>
                <a:srgbClr val="C00000"/>
              </a:solidFill>
            </a:endParaRPr>
          </a:p>
        </p:txBody>
      </p:sp>
      <p:graphicFrame>
        <p:nvGraphicFramePr>
          <p:cNvPr id="6" name="Table 5"/>
          <p:cNvGraphicFramePr>
            <a:graphicFrameLocks noGrp="1"/>
          </p:cNvGraphicFramePr>
          <p:nvPr/>
        </p:nvGraphicFramePr>
        <p:xfrm>
          <a:off x="381000" y="1066800"/>
          <a:ext cx="4800599" cy="493776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30</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Rubber Tapping</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Burmese, Mon</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242380">
                <a:tc>
                  <a:txBody>
                    <a:bodyPr/>
                    <a:lstStyle/>
                    <a:p>
                      <a:r>
                        <a:rPr lang="en-GB" sz="1400" dirty="0" smtClean="0"/>
                        <a:t>Facilities</a:t>
                      </a:r>
                      <a:endParaRPr lang="en-GB" sz="1400" dirty="0"/>
                    </a:p>
                  </a:txBody>
                  <a:tcPr/>
                </a:tc>
                <a:tc>
                  <a:txBody>
                    <a:bodyPr/>
                    <a:lstStyle/>
                    <a:p>
                      <a:r>
                        <a:rPr lang="en-GB" sz="1400" dirty="0" smtClean="0"/>
                        <a:t>Electricity</a:t>
                      </a:r>
                      <a:endParaRPr lang="en-GB" sz="1400" baseline="0" dirty="0" smtClean="0"/>
                    </a:p>
                  </a:txBody>
                  <a:tcPr/>
                </a:tc>
                <a:tc>
                  <a:txBody>
                    <a:bodyPr/>
                    <a:lstStyle/>
                    <a:p>
                      <a:pPr algn="ctr"/>
                      <a:endParaRPr lang="en-GB" sz="1400" b="1" dirty="0"/>
                    </a:p>
                  </a:txBody>
                  <a:tcPr marT="0" marB="0">
                    <a:solidFill>
                      <a:srgbClr val="FFC000"/>
                    </a:solidFill>
                  </a:tcPr>
                </a:tc>
              </a:tr>
              <a:tr h="242380">
                <a:tc>
                  <a:txBody>
                    <a:bodyPr/>
                    <a:lstStyle/>
                    <a:p>
                      <a:r>
                        <a:rPr lang="en-GB" sz="1400" dirty="0" smtClean="0"/>
                        <a:t>Media &amp; Mobile</a:t>
                      </a:r>
                      <a:endParaRPr lang="en-GB" sz="1400" dirty="0"/>
                    </a:p>
                  </a:txBody>
                  <a:tcPr/>
                </a:tc>
                <a:tc>
                  <a:txBody>
                    <a:bodyPr/>
                    <a:lstStyle/>
                    <a:p>
                      <a:r>
                        <a:rPr lang="en-GB" sz="1400" dirty="0" smtClean="0"/>
                        <a:t>Mobile, TV, Radio</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Condition of access road</a:t>
                      </a:r>
                      <a:endParaRPr lang="en-GB" sz="1400" dirty="0"/>
                    </a:p>
                  </a:txBody>
                  <a:tcPr/>
                </a:tc>
                <a:tc>
                  <a:txBody>
                    <a:bodyPr/>
                    <a:lstStyle/>
                    <a:p>
                      <a:r>
                        <a:rPr lang="en-GB" sz="1400" dirty="0" smtClean="0"/>
                        <a:t>Dirt road</a:t>
                      </a:r>
                      <a:r>
                        <a:rPr lang="en-GB" sz="1400" baseline="0" dirty="0" smtClean="0"/>
                        <a:t> with MC access only</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3 km</a:t>
                      </a:r>
                      <a:endParaRPr lang="en-GB" sz="1400" dirty="0"/>
                    </a:p>
                  </a:txBody>
                  <a:tcPr/>
                </a:tc>
                <a:tc>
                  <a:txBody>
                    <a:bodyPr/>
                    <a:lstStyle/>
                    <a:p>
                      <a:pPr algn="ctr"/>
                      <a:endParaRPr lang="en-GB" sz="1400" b="1" dirty="0"/>
                    </a:p>
                  </a:txBody>
                  <a:tcPr marT="0" marB="0">
                    <a:solidFill>
                      <a:srgbClr val="FFC000"/>
                    </a:solidFill>
                  </a:tcPr>
                </a:tc>
              </a:tr>
              <a:tr h="191242">
                <a:tc>
                  <a:txBody>
                    <a:bodyPr/>
                    <a:lstStyle/>
                    <a:p>
                      <a:r>
                        <a:rPr lang="en-GB" sz="1400" dirty="0" smtClean="0"/>
                        <a:t>H1N5 Bio Security</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Many</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7.9803</a:t>
                      </a:r>
                    </a:p>
                    <a:p>
                      <a:r>
                        <a:rPr lang="en-GB" sz="1400" dirty="0" smtClean="0"/>
                        <a:t>Longitude: 98.2978</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4" name="Picture 13" descr="P1080048"/>
          <p:cNvPicPr>
            <a:picLocks noChangeAspect="1" noChangeArrowheads="1"/>
          </p:cNvPicPr>
          <p:nvPr/>
        </p:nvPicPr>
        <p:blipFill>
          <a:blip r:embed="rId2" cstate="print"/>
          <a:srcRect/>
          <a:stretch>
            <a:fillRect/>
          </a:stretch>
        </p:blipFill>
        <p:spPr bwMode="auto">
          <a:xfrm>
            <a:off x="6019800" y="1295400"/>
            <a:ext cx="2286000" cy="1714500"/>
          </a:xfrm>
          <a:prstGeom prst="rect">
            <a:avLst/>
          </a:prstGeom>
          <a:noFill/>
          <a:ln w="38100">
            <a:solidFill>
              <a:schemeClr val="tx1">
                <a:lumMod val="50000"/>
                <a:lumOff val="50000"/>
              </a:schemeClr>
            </a:solidFill>
            <a:miter lim="800000"/>
            <a:headEnd/>
            <a:tailEnd/>
          </a:ln>
        </p:spPr>
      </p:pic>
      <p:pic>
        <p:nvPicPr>
          <p:cNvPr id="7" name="Picture 15" descr="P1080060"/>
          <p:cNvPicPr>
            <a:picLocks noChangeAspect="1" noChangeArrowheads="1"/>
          </p:cNvPicPr>
          <p:nvPr/>
        </p:nvPicPr>
        <p:blipFill>
          <a:blip r:embed="rId3" cstate="print"/>
          <a:srcRect/>
          <a:stretch>
            <a:fillRect/>
          </a:stretch>
        </p:blipFill>
        <p:spPr bwMode="auto">
          <a:xfrm>
            <a:off x="6019800" y="3886200"/>
            <a:ext cx="2286000" cy="1714500"/>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Camp 14: Nam </a:t>
            </a:r>
            <a:r>
              <a:rPr lang="en-GB" sz="3200" dirty="0" err="1" smtClean="0"/>
              <a:t>Tok</a:t>
            </a:r>
            <a:r>
              <a:rPr lang="en-GB" sz="3200" dirty="0" smtClean="0"/>
              <a:t> Ton </a:t>
            </a:r>
            <a:r>
              <a:rPr lang="en-GB" sz="3200" dirty="0" err="1" smtClean="0"/>
              <a:t>Sai</a:t>
            </a:r>
            <a:endParaRPr lang="en-GB" sz="2000" dirty="0">
              <a:solidFill>
                <a:srgbClr val="C00000"/>
              </a:solidFill>
            </a:endParaRPr>
          </a:p>
        </p:txBody>
      </p:sp>
      <p:graphicFrame>
        <p:nvGraphicFramePr>
          <p:cNvPr id="6" name="Table 5"/>
          <p:cNvGraphicFramePr>
            <a:graphicFrameLocks noGrp="1"/>
          </p:cNvGraphicFramePr>
          <p:nvPr/>
        </p:nvGraphicFramePr>
        <p:xfrm>
          <a:off x="381000" y="1066800"/>
          <a:ext cx="4800599" cy="493776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50</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Rubber Tapping</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Thai, Burmese, Mon</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242380">
                <a:tc>
                  <a:txBody>
                    <a:bodyPr/>
                    <a:lstStyle/>
                    <a:p>
                      <a:r>
                        <a:rPr lang="en-GB" sz="1400" dirty="0" smtClean="0"/>
                        <a:t>Facilities</a:t>
                      </a:r>
                      <a:endParaRPr lang="en-GB" sz="1400" dirty="0"/>
                    </a:p>
                  </a:txBody>
                  <a:tcPr/>
                </a:tc>
                <a:tc>
                  <a:txBody>
                    <a:bodyPr/>
                    <a:lstStyle/>
                    <a:p>
                      <a:r>
                        <a:rPr lang="en-GB" sz="1400" dirty="0" smtClean="0"/>
                        <a:t>Electricity, Running Water</a:t>
                      </a:r>
                      <a:endParaRPr lang="en-GB" sz="1400" baseline="0" dirty="0" smtClean="0"/>
                    </a:p>
                  </a:txBody>
                  <a:tcPr/>
                </a:tc>
                <a:tc>
                  <a:txBody>
                    <a:bodyPr/>
                    <a:lstStyle/>
                    <a:p>
                      <a:pPr algn="ctr"/>
                      <a:endParaRPr lang="en-GB" sz="1400" b="1" dirty="0"/>
                    </a:p>
                  </a:txBody>
                  <a:tcPr marT="0" marB="0">
                    <a:solidFill>
                      <a:srgbClr val="00B050"/>
                    </a:solidFill>
                  </a:tcPr>
                </a:tc>
              </a:tr>
              <a:tr h="242380">
                <a:tc>
                  <a:txBody>
                    <a:bodyPr/>
                    <a:lstStyle/>
                    <a:p>
                      <a:r>
                        <a:rPr lang="en-GB" sz="1400" dirty="0" smtClean="0"/>
                        <a:t>Media &amp; Mobile</a:t>
                      </a:r>
                      <a:endParaRPr lang="en-GB" sz="1400" dirty="0"/>
                    </a:p>
                  </a:txBody>
                  <a:tcPr/>
                </a:tc>
                <a:tc>
                  <a:txBody>
                    <a:bodyPr/>
                    <a:lstStyle/>
                    <a:p>
                      <a:r>
                        <a:rPr lang="en-GB" sz="1400" dirty="0" smtClean="0"/>
                        <a:t>Mobile, TV, Radio</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Condition of access road</a:t>
                      </a:r>
                      <a:endParaRPr lang="en-GB" sz="1400" dirty="0"/>
                    </a:p>
                  </a:txBody>
                  <a:tcPr/>
                </a:tc>
                <a:tc>
                  <a:txBody>
                    <a:bodyPr/>
                    <a:lstStyle/>
                    <a:p>
                      <a:r>
                        <a:rPr lang="en-GB" sz="1400" dirty="0" smtClean="0"/>
                        <a:t>Dirt road</a:t>
                      </a:r>
                      <a:r>
                        <a:rPr lang="en-GB" sz="1400" baseline="0" dirty="0" smtClean="0"/>
                        <a:t> with MC access only</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5 km</a:t>
                      </a:r>
                      <a:endParaRPr lang="en-GB" sz="1400" dirty="0"/>
                    </a:p>
                  </a:txBody>
                  <a:tcPr/>
                </a:tc>
                <a:tc>
                  <a:txBody>
                    <a:bodyPr/>
                    <a:lstStyle/>
                    <a:p>
                      <a:pPr algn="ctr"/>
                      <a:endParaRPr lang="en-GB" sz="1400" b="1" dirty="0"/>
                    </a:p>
                  </a:txBody>
                  <a:tcPr marT="0" marB="0">
                    <a:solidFill>
                      <a:srgbClr val="FFC000"/>
                    </a:solidFill>
                  </a:tcPr>
                </a:tc>
              </a:tr>
              <a:tr h="191242">
                <a:tc>
                  <a:txBody>
                    <a:bodyPr/>
                    <a:lstStyle/>
                    <a:p>
                      <a:r>
                        <a:rPr lang="en-GB" sz="1400" dirty="0" smtClean="0"/>
                        <a:t>H1N5 Bio Security</a:t>
                      </a:r>
                      <a:endParaRPr lang="en-GB" sz="1400" dirty="0"/>
                    </a:p>
                  </a:txBody>
                  <a:tcPr/>
                </a:tc>
                <a:tc>
                  <a:txBody>
                    <a:bodyPr/>
                    <a:lstStyle/>
                    <a:p>
                      <a:r>
                        <a:rPr lang="en-GB" sz="1400" dirty="0" smtClean="0"/>
                        <a:t>MODERATE</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Many</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8.0354</a:t>
                      </a:r>
                    </a:p>
                    <a:p>
                      <a:r>
                        <a:rPr lang="en-GB" sz="1400" dirty="0" smtClean="0"/>
                        <a:t>Longitude: 98.3501</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4" name="Picture 7" descr="P1080175"/>
          <p:cNvPicPr>
            <a:picLocks noChangeAspect="1" noChangeArrowheads="1"/>
          </p:cNvPicPr>
          <p:nvPr/>
        </p:nvPicPr>
        <p:blipFill>
          <a:blip r:embed="rId2" cstate="print"/>
          <a:srcRect/>
          <a:stretch>
            <a:fillRect/>
          </a:stretch>
        </p:blipFill>
        <p:spPr bwMode="auto">
          <a:xfrm>
            <a:off x="6117232" y="2476500"/>
            <a:ext cx="2074985" cy="1828800"/>
          </a:xfrm>
          <a:prstGeom prst="rect">
            <a:avLst/>
          </a:prstGeom>
          <a:noFill/>
          <a:ln w="38100">
            <a:solidFill>
              <a:schemeClr val="tx1">
                <a:lumMod val="50000"/>
                <a:lumOff val="50000"/>
              </a:schemeClr>
            </a:solidFill>
            <a:miter lim="800000"/>
            <a:headEnd/>
            <a:tailEnd/>
          </a:ln>
        </p:spPr>
      </p:pic>
      <p:pic>
        <p:nvPicPr>
          <p:cNvPr id="5" name="Picture 9" descr="P1080169"/>
          <p:cNvPicPr>
            <a:picLocks noChangeAspect="1" noChangeArrowheads="1"/>
          </p:cNvPicPr>
          <p:nvPr/>
        </p:nvPicPr>
        <p:blipFill>
          <a:blip r:embed="rId3" cstate="print"/>
          <a:srcRect/>
          <a:stretch>
            <a:fillRect/>
          </a:stretch>
        </p:blipFill>
        <p:spPr bwMode="auto">
          <a:xfrm>
            <a:off x="6117232" y="4572000"/>
            <a:ext cx="2074985" cy="1828800"/>
          </a:xfrm>
          <a:prstGeom prst="rect">
            <a:avLst/>
          </a:prstGeom>
          <a:noFill/>
          <a:ln w="38100">
            <a:solidFill>
              <a:schemeClr val="tx1">
                <a:lumMod val="50000"/>
                <a:lumOff val="50000"/>
              </a:schemeClr>
            </a:solidFill>
            <a:miter lim="800000"/>
            <a:headEnd/>
            <a:tailEnd/>
          </a:ln>
        </p:spPr>
      </p:pic>
      <p:pic>
        <p:nvPicPr>
          <p:cNvPr id="7" name="Picture 11" descr="P1080171"/>
          <p:cNvPicPr>
            <a:picLocks noChangeAspect="1" noChangeArrowheads="1"/>
          </p:cNvPicPr>
          <p:nvPr/>
        </p:nvPicPr>
        <p:blipFill>
          <a:blip r:embed="rId4" cstate="print"/>
          <a:srcRect/>
          <a:stretch>
            <a:fillRect/>
          </a:stretch>
        </p:blipFill>
        <p:spPr bwMode="auto">
          <a:xfrm>
            <a:off x="6110622" y="457200"/>
            <a:ext cx="2088204" cy="1752600"/>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GB" sz="3200" dirty="0" smtClean="0"/>
              <a:t>Camp 15: </a:t>
            </a:r>
            <a:r>
              <a:rPr lang="en-GB" sz="3200" dirty="0" err="1" smtClean="0"/>
              <a:t>Luang</a:t>
            </a:r>
            <a:r>
              <a:rPr lang="en-GB" sz="3200" dirty="0" smtClean="0"/>
              <a:t> </a:t>
            </a:r>
            <a:r>
              <a:rPr lang="en-GB" sz="3200" dirty="0" err="1" smtClean="0"/>
              <a:t>Pu</a:t>
            </a:r>
            <a:r>
              <a:rPr lang="en-GB" sz="3200" dirty="0" smtClean="0"/>
              <a:t> </a:t>
            </a:r>
            <a:r>
              <a:rPr lang="en-GB" sz="3200" dirty="0" err="1" smtClean="0"/>
              <a:t>Supa</a:t>
            </a:r>
            <a:r>
              <a:rPr lang="en-GB" sz="3200" dirty="0" smtClean="0"/>
              <a:t> Temple</a:t>
            </a:r>
            <a:endParaRPr lang="en-GB" sz="2000" dirty="0"/>
          </a:p>
        </p:txBody>
      </p:sp>
      <p:graphicFrame>
        <p:nvGraphicFramePr>
          <p:cNvPr id="6" name="Table 5"/>
          <p:cNvGraphicFramePr>
            <a:graphicFrameLocks noGrp="1"/>
          </p:cNvGraphicFramePr>
          <p:nvPr/>
        </p:nvGraphicFramePr>
        <p:xfrm>
          <a:off x="381000" y="1066800"/>
          <a:ext cx="4800599" cy="4937760"/>
        </p:xfrm>
        <a:graphic>
          <a:graphicData uri="http://schemas.openxmlformats.org/drawingml/2006/table">
            <a:tbl>
              <a:tblPr firstRow="1" bandRow="1">
                <a:tableStyleId>{5C22544A-7EE6-4342-B048-85BDC9FD1C3A}</a:tableStyleId>
              </a:tblPr>
              <a:tblGrid>
                <a:gridCol w="1718733"/>
                <a:gridCol w="2167467"/>
                <a:gridCol w="914399"/>
              </a:tblGrid>
              <a:tr h="325112">
                <a:tc>
                  <a:txBody>
                    <a:bodyPr/>
                    <a:lstStyle/>
                    <a:p>
                      <a:r>
                        <a:rPr lang="en-GB" sz="1400" dirty="0" smtClean="0"/>
                        <a:t>Community</a:t>
                      </a:r>
                      <a:r>
                        <a:rPr lang="en-GB" sz="1400" baseline="0" dirty="0" smtClean="0"/>
                        <a:t> Indicator</a:t>
                      </a:r>
                      <a:endParaRPr lang="en-GB" sz="1400" dirty="0"/>
                    </a:p>
                  </a:txBody>
                  <a:tcPr/>
                </a:tc>
                <a:tc>
                  <a:txBody>
                    <a:bodyPr/>
                    <a:lstStyle/>
                    <a:p>
                      <a:r>
                        <a:rPr lang="en-GB" sz="1400" dirty="0" smtClean="0"/>
                        <a:t>Observation</a:t>
                      </a:r>
                      <a:endParaRPr lang="en-GB" sz="1400" dirty="0"/>
                    </a:p>
                  </a:txBody>
                  <a:tcPr/>
                </a:tc>
                <a:tc>
                  <a:txBody>
                    <a:bodyPr/>
                    <a:lstStyle/>
                    <a:p>
                      <a:pPr algn="ctr"/>
                      <a:r>
                        <a:rPr lang="en-GB" sz="1400" dirty="0" smtClean="0"/>
                        <a:t>Risk Rating</a:t>
                      </a:r>
                      <a:endParaRPr lang="en-GB" sz="1400" dirty="0"/>
                    </a:p>
                  </a:txBody>
                  <a:tcPr/>
                </a:tc>
              </a:tr>
              <a:tr h="191242">
                <a:tc>
                  <a:txBody>
                    <a:bodyPr/>
                    <a:lstStyle/>
                    <a:p>
                      <a:r>
                        <a:rPr lang="en-GB" sz="1400" dirty="0" smtClean="0"/>
                        <a:t>Population size</a:t>
                      </a:r>
                      <a:endParaRPr lang="en-GB" sz="1400" dirty="0"/>
                    </a:p>
                  </a:txBody>
                  <a:tcPr/>
                </a:tc>
                <a:tc>
                  <a:txBody>
                    <a:bodyPr/>
                    <a:lstStyle/>
                    <a:p>
                      <a:r>
                        <a:rPr lang="en-GB" sz="1400" dirty="0" smtClean="0"/>
                        <a:t>15</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Main industries</a:t>
                      </a:r>
                      <a:endParaRPr lang="en-GB" sz="1400" dirty="0"/>
                    </a:p>
                  </a:txBody>
                  <a:tcPr/>
                </a:tc>
                <a:tc>
                  <a:txBody>
                    <a:bodyPr/>
                    <a:lstStyle/>
                    <a:p>
                      <a:r>
                        <a:rPr lang="en-GB" sz="1400" dirty="0" smtClean="0"/>
                        <a:t>Rubber Tapping</a:t>
                      </a:r>
                      <a:endParaRPr lang="en-GB" sz="1400" dirty="0"/>
                    </a:p>
                  </a:txBody>
                  <a:tcPr/>
                </a:tc>
                <a:tc>
                  <a:txBody>
                    <a:bodyPr/>
                    <a:lstStyle/>
                    <a:p>
                      <a:pPr algn="ctr"/>
                      <a:r>
                        <a:rPr lang="en-GB" sz="1400" b="1" dirty="0" smtClean="0"/>
                        <a:t>-</a:t>
                      </a:r>
                      <a:endParaRPr lang="en-GB" sz="1400" b="1" dirty="0"/>
                    </a:p>
                  </a:txBody>
                  <a:tcPr marT="0" marB="0"/>
                </a:tc>
              </a:tr>
              <a:tr h="325112">
                <a:tc>
                  <a:txBody>
                    <a:bodyPr/>
                    <a:lstStyle/>
                    <a:p>
                      <a:r>
                        <a:rPr lang="en-GB" sz="1400" dirty="0" smtClean="0"/>
                        <a:t>Ethnic groups present</a:t>
                      </a:r>
                      <a:endParaRPr lang="en-GB" sz="1400" dirty="0"/>
                    </a:p>
                  </a:txBody>
                  <a:tcPr/>
                </a:tc>
                <a:tc>
                  <a:txBody>
                    <a:bodyPr/>
                    <a:lstStyle/>
                    <a:p>
                      <a:r>
                        <a:rPr lang="en-GB" sz="1400" dirty="0" smtClean="0"/>
                        <a:t>Burmese, Mon</a:t>
                      </a:r>
                      <a:endParaRPr lang="en-GB" sz="1400" dirty="0"/>
                    </a:p>
                  </a:txBody>
                  <a:tcPr/>
                </a:tc>
                <a:tc>
                  <a:txBody>
                    <a:bodyPr/>
                    <a:lstStyle/>
                    <a:p>
                      <a:pPr algn="ctr"/>
                      <a:r>
                        <a:rPr lang="en-GB" sz="1400" b="1" dirty="0" smtClean="0"/>
                        <a:t>-</a:t>
                      </a:r>
                      <a:endParaRPr lang="en-GB" sz="1400" b="1" dirty="0"/>
                    </a:p>
                  </a:txBody>
                  <a:tcPr marT="0" marB="0"/>
                </a:tc>
              </a:tr>
              <a:tr h="191242">
                <a:tc>
                  <a:txBody>
                    <a:bodyPr/>
                    <a:lstStyle/>
                    <a:p>
                      <a:r>
                        <a:rPr lang="en-GB" sz="1400" dirty="0" smtClean="0"/>
                        <a:t>Malaria risk zone</a:t>
                      </a:r>
                      <a:endParaRPr lang="en-GB" sz="1400" dirty="0"/>
                    </a:p>
                  </a:txBody>
                  <a:tcPr/>
                </a:tc>
                <a:tc>
                  <a:txBody>
                    <a:bodyPr/>
                    <a:lstStyle/>
                    <a:p>
                      <a:r>
                        <a:rPr lang="en-GB" sz="1400" dirty="0" smtClean="0"/>
                        <a:t>LOW</a:t>
                      </a:r>
                      <a:endParaRPr lang="en-GB" sz="1400" dirty="0"/>
                    </a:p>
                  </a:txBody>
                  <a:tcPr/>
                </a:tc>
                <a:tc>
                  <a:txBody>
                    <a:bodyPr/>
                    <a:lstStyle/>
                    <a:p>
                      <a:pPr algn="ctr"/>
                      <a:endParaRPr lang="en-GB" sz="1400" b="1" dirty="0"/>
                    </a:p>
                  </a:txBody>
                  <a:tcPr marT="0" marB="0">
                    <a:solidFill>
                      <a:srgbClr val="00B050"/>
                    </a:solidFill>
                  </a:tcPr>
                </a:tc>
              </a:tr>
              <a:tr h="242380">
                <a:tc>
                  <a:txBody>
                    <a:bodyPr/>
                    <a:lstStyle/>
                    <a:p>
                      <a:r>
                        <a:rPr lang="en-GB" sz="1400" dirty="0" smtClean="0"/>
                        <a:t>Facilities</a:t>
                      </a:r>
                      <a:endParaRPr lang="en-GB" sz="1400" dirty="0"/>
                    </a:p>
                  </a:txBody>
                  <a:tcPr/>
                </a:tc>
                <a:tc>
                  <a:txBody>
                    <a:bodyPr/>
                    <a:lstStyle/>
                    <a:p>
                      <a:r>
                        <a:rPr lang="en-GB" sz="1400" dirty="0" smtClean="0"/>
                        <a:t>Electricity</a:t>
                      </a:r>
                      <a:endParaRPr lang="en-GB" sz="1400" baseline="0" dirty="0" smtClean="0"/>
                    </a:p>
                  </a:txBody>
                  <a:tcPr/>
                </a:tc>
                <a:tc>
                  <a:txBody>
                    <a:bodyPr/>
                    <a:lstStyle/>
                    <a:p>
                      <a:pPr algn="ctr"/>
                      <a:endParaRPr lang="en-GB" sz="1400" b="1" dirty="0"/>
                    </a:p>
                  </a:txBody>
                  <a:tcPr marT="0" marB="0">
                    <a:solidFill>
                      <a:srgbClr val="FFC000"/>
                    </a:solidFill>
                  </a:tcPr>
                </a:tc>
              </a:tr>
              <a:tr h="242380">
                <a:tc>
                  <a:txBody>
                    <a:bodyPr/>
                    <a:lstStyle/>
                    <a:p>
                      <a:r>
                        <a:rPr lang="en-GB" sz="1400" dirty="0" smtClean="0"/>
                        <a:t>Media &amp; Mobile</a:t>
                      </a:r>
                      <a:endParaRPr lang="en-GB" sz="1400" dirty="0"/>
                    </a:p>
                  </a:txBody>
                  <a:tcPr/>
                </a:tc>
                <a:tc>
                  <a:txBody>
                    <a:bodyPr/>
                    <a:lstStyle/>
                    <a:p>
                      <a:r>
                        <a:rPr lang="en-GB" sz="1400" dirty="0" smtClean="0"/>
                        <a:t>Mobile, TV, Radio</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Condition of access road</a:t>
                      </a:r>
                      <a:endParaRPr lang="en-GB" sz="1400" dirty="0"/>
                    </a:p>
                  </a:txBody>
                  <a:tcPr/>
                </a:tc>
                <a:tc>
                  <a:txBody>
                    <a:bodyPr/>
                    <a:lstStyle/>
                    <a:p>
                      <a:r>
                        <a:rPr lang="en-GB" sz="1400" dirty="0" smtClean="0"/>
                        <a:t>Dirt road</a:t>
                      </a:r>
                      <a:r>
                        <a:rPr lang="en-GB" sz="1400" baseline="0" dirty="0" smtClean="0"/>
                        <a:t> with 4WD access only</a:t>
                      </a:r>
                      <a:endParaRPr lang="en-GB" sz="1400" dirty="0"/>
                    </a:p>
                  </a:txBody>
                  <a:tcPr/>
                </a:tc>
                <a:tc>
                  <a:txBody>
                    <a:bodyPr/>
                    <a:lstStyle/>
                    <a:p>
                      <a:pPr algn="ctr"/>
                      <a:endParaRPr lang="en-GB" sz="1400" b="1" dirty="0"/>
                    </a:p>
                  </a:txBody>
                  <a:tcPr marT="0" marB="0">
                    <a:solidFill>
                      <a:srgbClr val="C00000"/>
                    </a:solidFill>
                  </a:tcPr>
                </a:tc>
              </a:tr>
              <a:tr h="325112">
                <a:tc>
                  <a:txBody>
                    <a:bodyPr/>
                    <a:lstStyle/>
                    <a:p>
                      <a:r>
                        <a:rPr lang="en-GB" sz="1400" dirty="0" smtClean="0"/>
                        <a:t>Distance</a:t>
                      </a:r>
                      <a:r>
                        <a:rPr lang="en-GB" sz="1400" baseline="0" dirty="0" smtClean="0"/>
                        <a:t> to nearest clinic</a:t>
                      </a:r>
                      <a:endParaRPr lang="en-GB" sz="1400" dirty="0"/>
                    </a:p>
                  </a:txBody>
                  <a:tcPr/>
                </a:tc>
                <a:tc>
                  <a:txBody>
                    <a:bodyPr/>
                    <a:lstStyle/>
                    <a:p>
                      <a:r>
                        <a:rPr lang="en-GB" sz="1400" dirty="0" smtClean="0"/>
                        <a:t>8</a:t>
                      </a:r>
                      <a:r>
                        <a:rPr lang="en-GB" sz="1400" baseline="0" dirty="0" smtClean="0"/>
                        <a:t> </a:t>
                      </a:r>
                      <a:r>
                        <a:rPr lang="en-GB" sz="1400" dirty="0" smtClean="0"/>
                        <a:t>km</a:t>
                      </a:r>
                      <a:endParaRPr lang="en-GB" sz="1400" dirty="0"/>
                    </a:p>
                  </a:txBody>
                  <a:tcPr/>
                </a:tc>
                <a:tc>
                  <a:txBody>
                    <a:bodyPr/>
                    <a:lstStyle/>
                    <a:p>
                      <a:pPr algn="ctr"/>
                      <a:endParaRPr lang="en-GB" sz="1400" b="1" dirty="0"/>
                    </a:p>
                  </a:txBody>
                  <a:tcPr marT="0" marB="0">
                    <a:solidFill>
                      <a:srgbClr val="C00000"/>
                    </a:solidFill>
                  </a:tcPr>
                </a:tc>
              </a:tr>
              <a:tr h="191242">
                <a:tc>
                  <a:txBody>
                    <a:bodyPr/>
                    <a:lstStyle/>
                    <a:p>
                      <a:r>
                        <a:rPr lang="en-GB" sz="1400" dirty="0" smtClean="0"/>
                        <a:t>H1N5 Bio Security</a:t>
                      </a:r>
                      <a:endParaRPr lang="en-GB" sz="1400" dirty="0"/>
                    </a:p>
                  </a:txBody>
                  <a:tcPr/>
                </a:tc>
                <a:tc>
                  <a:txBody>
                    <a:bodyPr/>
                    <a:lstStyle/>
                    <a:p>
                      <a:r>
                        <a:rPr lang="en-GB" sz="1400" dirty="0" smtClean="0"/>
                        <a:t>HIGH</a:t>
                      </a:r>
                      <a:endParaRPr lang="en-GB" sz="1400" dirty="0"/>
                    </a:p>
                  </a:txBody>
                  <a:tcPr/>
                </a:tc>
                <a:tc>
                  <a:txBody>
                    <a:bodyPr/>
                    <a:lstStyle/>
                    <a:p>
                      <a:pPr algn="ctr"/>
                      <a:endParaRPr lang="en-GB" sz="1400" b="1" dirty="0"/>
                    </a:p>
                  </a:txBody>
                  <a:tcPr marT="0" marB="0">
                    <a:solidFill>
                      <a:srgbClr val="00B050"/>
                    </a:solidFill>
                  </a:tcPr>
                </a:tc>
              </a:tr>
              <a:tr h="325112">
                <a:tc>
                  <a:txBody>
                    <a:bodyPr/>
                    <a:lstStyle/>
                    <a:p>
                      <a:r>
                        <a:rPr lang="en-GB" sz="1400" dirty="0" smtClean="0"/>
                        <a:t>Water collection containers</a:t>
                      </a:r>
                      <a:endParaRPr lang="en-GB" sz="1400" dirty="0"/>
                    </a:p>
                  </a:txBody>
                  <a:tcPr/>
                </a:tc>
                <a:tc>
                  <a:txBody>
                    <a:bodyPr/>
                    <a:lstStyle/>
                    <a:p>
                      <a:r>
                        <a:rPr lang="en-GB" sz="1400" dirty="0" smtClean="0"/>
                        <a:t>Some </a:t>
                      </a:r>
                      <a:endParaRPr lang="en-GB" sz="1400" dirty="0"/>
                    </a:p>
                  </a:txBody>
                  <a:tcPr/>
                </a:tc>
                <a:tc>
                  <a:txBody>
                    <a:bodyPr/>
                    <a:lstStyle/>
                    <a:p>
                      <a:pPr algn="ctr"/>
                      <a:endParaRPr lang="en-GB" sz="1400" b="1" dirty="0"/>
                    </a:p>
                  </a:txBody>
                  <a:tcPr marT="0" marB="0">
                    <a:solidFill>
                      <a:srgbClr val="FFC000"/>
                    </a:solidFill>
                  </a:tcPr>
                </a:tc>
              </a:tr>
              <a:tr h="325112">
                <a:tc>
                  <a:txBody>
                    <a:bodyPr/>
                    <a:lstStyle/>
                    <a:p>
                      <a:r>
                        <a:rPr lang="en-GB" sz="1400" dirty="0" smtClean="0"/>
                        <a:t>GPS</a:t>
                      </a:r>
                      <a:r>
                        <a:rPr lang="en-GB" sz="1400" baseline="0" dirty="0" smtClean="0"/>
                        <a:t> coordinates</a:t>
                      </a:r>
                      <a:endParaRPr lang="en-GB" sz="1400" dirty="0"/>
                    </a:p>
                  </a:txBody>
                  <a:tcPr/>
                </a:tc>
                <a:tc>
                  <a:txBody>
                    <a:bodyPr/>
                    <a:lstStyle/>
                    <a:p>
                      <a:r>
                        <a:rPr lang="en-GB" sz="1400" dirty="0" smtClean="0"/>
                        <a:t>Latitude: 7.8544</a:t>
                      </a:r>
                    </a:p>
                    <a:p>
                      <a:r>
                        <a:rPr lang="en-GB" sz="1400" dirty="0" smtClean="0"/>
                        <a:t>Longitude: 98.3287</a:t>
                      </a:r>
                      <a:endParaRPr lang="en-GB" sz="1400" dirty="0"/>
                    </a:p>
                  </a:txBody>
                  <a:tcPr/>
                </a:tc>
                <a:tc>
                  <a:txBody>
                    <a:bodyPr/>
                    <a:lstStyle/>
                    <a:p>
                      <a:pPr algn="ctr"/>
                      <a:r>
                        <a:rPr lang="en-GB" sz="1400" b="1" dirty="0" smtClean="0"/>
                        <a:t>-</a:t>
                      </a:r>
                      <a:endParaRPr lang="en-GB" sz="1400" b="1" dirty="0"/>
                    </a:p>
                  </a:txBody>
                  <a:tcPr marT="0" marB="0"/>
                </a:tc>
              </a:tr>
            </a:tbl>
          </a:graphicData>
        </a:graphic>
      </p:graphicFrame>
      <p:pic>
        <p:nvPicPr>
          <p:cNvPr id="4" name="Picture 10" descr="P1080087"/>
          <p:cNvPicPr>
            <a:picLocks noChangeAspect="1" noChangeArrowheads="1"/>
          </p:cNvPicPr>
          <p:nvPr/>
        </p:nvPicPr>
        <p:blipFill>
          <a:blip r:embed="rId2" cstate="print"/>
          <a:srcRect/>
          <a:stretch>
            <a:fillRect/>
          </a:stretch>
        </p:blipFill>
        <p:spPr bwMode="auto">
          <a:xfrm>
            <a:off x="5930900" y="3962400"/>
            <a:ext cx="2641600" cy="1981200"/>
          </a:xfrm>
          <a:prstGeom prst="rect">
            <a:avLst/>
          </a:prstGeom>
          <a:noFill/>
          <a:ln w="38100">
            <a:solidFill>
              <a:schemeClr val="tx1">
                <a:lumMod val="50000"/>
                <a:lumOff val="50000"/>
              </a:schemeClr>
            </a:solidFill>
            <a:miter lim="800000"/>
            <a:headEnd/>
            <a:tailEnd/>
          </a:ln>
        </p:spPr>
      </p:pic>
      <p:pic>
        <p:nvPicPr>
          <p:cNvPr id="5" name="Picture 11" descr="P1080086"/>
          <p:cNvPicPr>
            <a:picLocks noChangeAspect="1" noChangeArrowheads="1"/>
          </p:cNvPicPr>
          <p:nvPr/>
        </p:nvPicPr>
        <p:blipFill>
          <a:blip r:embed="rId3" cstate="print"/>
          <a:srcRect/>
          <a:stretch>
            <a:fillRect/>
          </a:stretch>
        </p:blipFill>
        <p:spPr bwMode="auto">
          <a:xfrm>
            <a:off x="5960918" y="1219200"/>
            <a:ext cx="2581564" cy="1936173"/>
          </a:xfrm>
          <a:prstGeom prst="rect">
            <a:avLst/>
          </a:prstGeom>
          <a:noFill/>
          <a:ln w="381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P108006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4419600" y="3657600"/>
            <a:ext cx="4343400" cy="28956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4533900" y="3429000"/>
            <a:ext cx="4076700" cy="993775"/>
          </a:xfrm>
        </p:spPr>
        <p:txBody>
          <a:bodyPr/>
          <a:lstStyle/>
          <a:p>
            <a:r>
              <a:rPr lang="en-GB" dirty="0" smtClean="0"/>
              <a:t>Contact Information</a:t>
            </a:r>
            <a:endParaRPr lang="en-GB" dirty="0"/>
          </a:p>
        </p:txBody>
      </p:sp>
      <p:sp>
        <p:nvSpPr>
          <p:cNvPr id="3" name="Text Placeholder 2"/>
          <p:cNvSpPr>
            <a:spLocks noGrp="1"/>
          </p:cNvSpPr>
          <p:nvPr>
            <p:ph type="body" idx="1"/>
          </p:nvPr>
        </p:nvSpPr>
        <p:spPr>
          <a:xfrm>
            <a:off x="4533900" y="4443413"/>
            <a:ext cx="3771900" cy="966787"/>
          </a:xfrm>
        </p:spPr>
        <p:txBody>
          <a:bodyPr>
            <a:noAutofit/>
          </a:bodyPr>
          <a:lstStyle/>
          <a:p>
            <a:pPr defTabSz="962025">
              <a:spcAft>
                <a:spcPct val="30000"/>
              </a:spcAft>
              <a:buClr>
                <a:srgbClr val="FF008C"/>
              </a:buClr>
              <a:buSzPct val="80000"/>
            </a:pPr>
            <a:r>
              <a:rPr lang="th-TH" sz="1600" dirty="0" smtClean="0">
                <a:cs typeface="Tahoma" pitchFamily="34" charset="0"/>
              </a:rPr>
              <a:t>For information about </a:t>
            </a:r>
            <a:r>
              <a:rPr lang="en-US" sz="1600" dirty="0" smtClean="0">
                <a:cs typeface="Tahoma" pitchFamily="34" charset="0"/>
              </a:rPr>
              <a:t>AED </a:t>
            </a:r>
            <a:r>
              <a:rPr lang="th-TH" sz="1600" dirty="0" smtClean="0">
                <a:cs typeface="Tahoma" pitchFamily="34" charset="0"/>
              </a:rPr>
              <a:t>and </a:t>
            </a:r>
            <a:r>
              <a:rPr lang="th-TH" sz="1600" dirty="0" smtClean="0">
                <a:cs typeface="Tahoma" pitchFamily="34" charset="0"/>
              </a:rPr>
              <a:t>th</a:t>
            </a:r>
            <a:r>
              <a:rPr lang="en-US" sz="1600" dirty="0" smtClean="0">
                <a:cs typeface="Tahoma" pitchFamily="34" charset="0"/>
              </a:rPr>
              <a:t>is study</a:t>
            </a:r>
            <a:r>
              <a:rPr lang="th-TH" sz="1600" dirty="0" smtClean="0">
                <a:cs typeface="Tahoma" pitchFamily="34" charset="0"/>
              </a:rPr>
              <a:t>, </a:t>
            </a:r>
            <a:r>
              <a:rPr lang="th-TH" sz="1600" dirty="0" smtClean="0">
                <a:cs typeface="Tahoma" pitchFamily="34" charset="0"/>
              </a:rPr>
              <a:t>please contact</a:t>
            </a:r>
            <a:r>
              <a:rPr lang="en-US" sz="1600" dirty="0" smtClean="0">
                <a:cs typeface="Tahoma" pitchFamily="34" charset="0"/>
              </a:rPr>
              <a:t>:</a:t>
            </a:r>
            <a:r>
              <a:rPr lang="th-TH" sz="1600" dirty="0" smtClean="0">
                <a:cs typeface="Tahoma" pitchFamily="34" charset="0"/>
              </a:rPr>
              <a:t> </a:t>
            </a:r>
            <a:endParaRPr lang="en-US" sz="1600" dirty="0" smtClean="0">
              <a:cs typeface="Tahoma" pitchFamily="34" charset="0"/>
            </a:endParaRPr>
          </a:p>
          <a:p>
            <a:pPr defTabSz="962025">
              <a:spcAft>
                <a:spcPct val="30000"/>
              </a:spcAft>
              <a:buClr>
                <a:srgbClr val="FF008C"/>
              </a:buClr>
              <a:buSzPct val="80000"/>
            </a:pPr>
            <a:r>
              <a:rPr lang="en-US" sz="1600" dirty="0" smtClean="0">
                <a:cs typeface="Tahoma" pitchFamily="34" charset="0"/>
              </a:rPr>
              <a:t>Robert Kelly at AED on:</a:t>
            </a:r>
          </a:p>
          <a:p>
            <a:pPr defTabSz="962025">
              <a:spcAft>
                <a:spcPct val="30000"/>
              </a:spcAft>
              <a:buClr>
                <a:srgbClr val="FF008C"/>
              </a:buClr>
              <a:buSzPct val="80000"/>
            </a:pPr>
            <a:r>
              <a:rPr lang="en-US" sz="1600" dirty="0" smtClean="0">
                <a:cs typeface="Tahoma" pitchFamily="34" charset="0"/>
              </a:rPr>
              <a:t>T: +66 2 632 1117</a:t>
            </a:r>
          </a:p>
          <a:p>
            <a:pPr defTabSz="962025">
              <a:spcAft>
                <a:spcPct val="30000"/>
              </a:spcAft>
              <a:buClr>
                <a:srgbClr val="FF008C"/>
              </a:buClr>
              <a:buSzPct val="80000"/>
            </a:pPr>
            <a:r>
              <a:rPr lang="en-US" sz="1600" dirty="0" smtClean="0">
                <a:cs typeface="Tahoma" pitchFamily="34" charset="0"/>
              </a:rPr>
              <a:t>E:</a:t>
            </a:r>
            <a:r>
              <a:rPr lang="th-TH" sz="1600" dirty="0" smtClean="0">
                <a:cs typeface="Tahoma" pitchFamily="34" charset="0"/>
              </a:rPr>
              <a:t> </a:t>
            </a:r>
            <a:r>
              <a:rPr lang="en-US" sz="1600" dirty="0" smtClean="0">
                <a:cs typeface="Tahoma" pitchFamily="34" charset="0"/>
                <a:hlinkClick r:id="rId3" tooltip="blocked::mailto:heath.alex@mtvne.com"/>
              </a:rPr>
              <a:t>rkelly@aed.org</a:t>
            </a:r>
            <a:endParaRPr lang="en-US" sz="1600" dirty="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for Communication</a:t>
            </a:r>
            <a:endParaRPr lang="en-GB" dirty="0"/>
          </a:p>
        </p:txBody>
      </p:sp>
      <p:sp>
        <p:nvSpPr>
          <p:cNvPr id="3" name="Content Placeholder 2"/>
          <p:cNvSpPr>
            <a:spLocks noGrp="1"/>
          </p:cNvSpPr>
          <p:nvPr>
            <p:ph idx="1"/>
          </p:nvPr>
        </p:nvSpPr>
        <p:spPr>
          <a:xfrm>
            <a:off x="457200" y="1143004"/>
            <a:ext cx="7772400" cy="4830763"/>
          </a:xfrm>
        </p:spPr>
        <p:txBody>
          <a:bodyPr>
            <a:noAutofit/>
          </a:bodyPr>
          <a:lstStyle/>
          <a:p>
            <a:pPr marL="344488" indent="-344488" algn="just">
              <a:spcBef>
                <a:spcPct val="0"/>
              </a:spcBef>
              <a:spcAft>
                <a:spcPct val="25000"/>
              </a:spcAft>
              <a:buNone/>
            </a:pPr>
            <a:r>
              <a:rPr lang="en-US" sz="1400" b="1" dirty="0" smtClean="0"/>
              <a:t>Messages for Thai Community</a:t>
            </a:r>
          </a:p>
          <a:p>
            <a:pPr marL="344488" indent="-344488" algn="just">
              <a:spcBef>
                <a:spcPct val="0"/>
              </a:spcBef>
              <a:spcAft>
                <a:spcPct val="25000"/>
              </a:spcAft>
            </a:pPr>
            <a:r>
              <a:rPr lang="en-US" sz="1400" dirty="0" smtClean="0"/>
              <a:t>Whilst the Thai communities may be relatively well informed, they don’t always perceive the risks and there is a lack of understanding in terms of how to protect against different vectors. The best cause of action seems to be a push for window screens, nets and repellant. Much of the information available is quite overwhelming and not focused. Screens, nets and repellant has the potential to reduce the overall risk faced by Thai communities quite significantly. Focusing on reducing vectors does not seem as effective as this is not something people can really control if a neighboring camp is littered with water collecting containers.</a:t>
            </a:r>
          </a:p>
          <a:p>
            <a:pPr marL="344488" indent="-344488">
              <a:spcBef>
                <a:spcPct val="0"/>
              </a:spcBef>
              <a:spcAft>
                <a:spcPct val="25000"/>
              </a:spcAft>
              <a:buNone/>
            </a:pPr>
            <a:r>
              <a:rPr lang="en-US" sz="1400" b="1" dirty="0" smtClean="0"/>
              <a:t>Messages for Migrants</a:t>
            </a:r>
          </a:p>
          <a:p>
            <a:pPr marL="344488" indent="-344488" algn="just">
              <a:spcBef>
                <a:spcPct val="0"/>
              </a:spcBef>
              <a:spcAft>
                <a:spcPct val="25000"/>
              </a:spcAft>
            </a:pPr>
            <a:r>
              <a:rPr lang="en-US" sz="1400" dirty="0" smtClean="0"/>
              <a:t>The starting point may be to reduce the favorable conditions for vectors. Maybe a campaign for a monthly camp clean up day. If there is potential to recycle some of the plastic containers can this be an incentive for someone to collect them?</a:t>
            </a:r>
          </a:p>
          <a:p>
            <a:pPr marL="344488" indent="-344488" algn="just">
              <a:spcBef>
                <a:spcPct val="0"/>
              </a:spcBef>
              <a:spcAft>
                <a:spcPct val="25000"/>
              </a:spcAft>
            </a:pPr>
            <a:r>
              <a:rPr lang="en-US" sz="1400" dirty="0" smtClean="0"/>
              <a:t>As with the Thais, there is still potential to improve protection, especially for dengue and pandemic influenza. There should also be special effort made to distribute nets to unregistered migrants.</a:t>
            </a:r>
          </a:p>
          <a:p>
            <a:pPr marL="344488" indent="-344488" algn="just">
              <a:spcBef>
                <a:spcPct val="0"/>
              </a:spcBef>
              <a:spcAft>
                <a:spcPct val="25000"/>
              </a:spcAft>
            </a:pPr>
            <a:r>
              <a:rPr lang="en-US" sz="1400" dirty="0" smtClean="0"/>
              <a:t>Because many migrants may not use the nets when it is hot there may be a need to further educate about the risks of malaria and night time mosquitoes. At present many may use their net just to avoid being bitten and hence, if it is hot outside, the discomfort of itchy bites may be forsaken for a cool breeze while sleeping.</a:t>
            </a:r>
          </a:p>
          <a:p>
            <a:pPr marL="344488" indent="-344488" algn="just">
              <a:spcBef>
                <a:spcPct val="0"/>
              </a:spcBef>
              <a:spcAft>
                <a:spcPct val="25000"/>
              </a:spcAft>
            </a:pPr>
            <a:r>
              <a:rPr lang="en-US" sz="1400" dirty="0" smtClean="0"/>
              <a:t>There is a need for general education in relation to ILIs, especially pandemic influenza where one third is completely unaware.  </a:t>
            </a:r>
          </a:p>
          <a:p>
            <a:pPr marL="344488" indent="-344488" algn="just">
              <a:spcBef>
                <a:spcPct val="0"/>
              </a:spcBef>
              <a:spcAft>
                <a:spcPct val="25000"/>
              </a:spcAft>
            </a:pPr>
            <a:endParaRPr lang="en-US" sz="1400" dirty="0" smtClean="0"/>
          </a:p>
        </p:txBody>
      </p:sp>
    </p:spTree>
    <p:extLst>
      <p:ext uri="{BB962C8B-B14F-4D97-AF65-F5344CB8AC3E}">
        <p14:creationId xmlns:p14="http://schemas.microsoft.com/office/powerpoint/2010/main" val="4236105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13008</TotalTime>
  <Words>10514</Words>
  <Application>Microsoft Office PowerPoint</Application>
  <PresentationFormat>On-screen Show (4:3)</PresentationFormat>
  <Paragraphs>1800</Paragraphs>
  <Slides>87</Slides>
  <Notes>0</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PowerPoint Presentation</vt:lpstr>
      <vt:lpstr>Outline</vt:lpstr>
      <vt:lpstr>Summary: Risk Profile Segmentation</vt:lpstr>
      <vt:lpstr>Summary: Risk Profile Segmentation</vt:lpstr>
      <vt:lpstr>Summary: Risk Profile Segmentation</vt:lpstr>
      <vt:lpstr>Summary: Risk Profile Segmentation</vt:lpstr>
      <vt:lpstr>Summary: Risk Profile Segmentation</vt:lpstr>
      <vt:lpstr>Recommendations for Communication</vt:lpstr>
      <vt:lpstr>Recommendations for Communication</vt:lpstr>
      <vt:lpstr>Lessons Learned</vt:lpstr>
      <vt:lpstr>Lessons Learned</vt:lpstr>
      <vt:lpstr>Background &amp; Objectives</vt:lpstr>
      <vt:lpstr>Background</vt:lpstr>
      <vt:lpstr>Desk Research</vt:lpstr>
      <vt:lpstr>Research Objectives</vt:lpstr>
      <vt:lpstr>Methodology</vt:lpstr>
      <vt:lpstr>Target Groups</vt:lpstr>
      <vt:lpstr>Sample Design</vt:lpstr>
      <vt:lpstr>Sampling and Sample Size</vt:lpstr>
      <vt:lpstr>Migrant Camp Distribution</vt:lpstr>
      <vt:lpstr>Key Segment Profiles</vt:lpstr>
      <vt:lpstr>Respondent Segments</vt:lpstr>
      <vt:lpstr>Migrant vs. Thai Profile</vt:lpstr>
      <vt:lpstr>Migrant vs. Thai Profile</vt:lpstr>
      <vt:lpstr>Registered vs. Unregistered Migrant Profile</vt:lpstr>
      <vt:lpstr>Registered vs. Unregistered Migrant Profile</vt:lpstr>
      <vt:lpstr>PowerPoint Presentation</vt:lpstr>
      <vt:lpstr>Knowledge of Malaria</vt:lpstr>
      <vt:lpstr>Malaria Symptoms Identified from show card pictures</vt:lpstr>
      <vt:lpstr>Malaria Transmission Routes Identified from show card pictures</vt:lpstr>
      <vt:lpstr>Association With Day Time Mosquitoes  Proportion who get it wrong</vt:lpstr>
      <vt:lpstr>Blocking Malaria Transmission Identified from show card pictures</vt:lpstr>
      <vt:lpstr>Knowledge of Dengue</vt:lpstr>
      <vt:lpstr>Dengue Symptoms Identified from show card pictures</vt:lpstr>
      <vt:lpstr>Dengue Transmission Routes Identified from show card pictures</vt:lpstr>
      <vt:lpstr>Day/Night Time Mosquitoes Association  Proportion who get it right</vt:lpstr>
      <vt:lpstr>Blocking Dengue Transmission Identified from show card pictures</vt:lpstr>
      <vt:lpstr>Knowledge of H1N5 / H1N1</vt:lpstr>
      <vt:lpstr>H1N5 / H1N1 Symptoms Identified from show card pictures</vt:lpstr>
      <vt:lpstr>H1N5 / H1N1 Transmission Routes Identified from show card pictures</vt:lpstr>
      <vt:lpstr>Blocking H1N5 / H1N1 Transmission Identified from show card pictures</vt:lpstr>
      <vt:lpstr>Preventative Behaviour</vt:lpstr>
      <vt:lpstr>Use of Window Screens Observation</vt:lpstr>
      <vt:lpstr>Littering of Water Collecting Containers Observation</vt:lpstr>
      <vt:lpstr>Mosquito Net, Repellent and Coil  Observation</vt:lpstr>
      <vt:lpstr>Preventative Practice for ILIs Thai</vt:lpstr>
      <vt:lpstr>Preventative Practice for ILIs Migrants</vt:lpstr>
      <vt:lpstr>Willing to Give a Blood Sample to a HCW Thai vs. Migrants</vt:lpstr>
      <vt:lpstr>At Risk of Exposure to Malaria Vectors</vt:lpstr>
      <vt:lpstr>Health Seeking Behaviour</vt:lpstr>
      <vt:lpstr>Who Would You Ask for Advice? Symptom: High fever and cold shivers</vt:lpstr>
      <vt:lpstr>PowerPoint Presentation</vt:lpstr>
      <vt:lpstr>PowerPoint Presentation</vt:lpstr>
      <vt:lpstr>PowerPoint Presentation</vt:lpstr>
      <vt:lpstr>PowerPoint Presentation</vt:lpstr>
      <vt:lpstr>Health Seeking Behaviour - Children 0-5 years</vt:lpstr>
      <vt:lpstr>Have Children under 5 years</vt:lpstr>
      <vt:lpstr>Would Go to Hospital or Clinic  Symptom in Child: High fever and cold shivers</vt:lpstr>
      <vt:lpstr>Media Penetration and Usage</vt:lpstr>
      <vt:lpstr>Media Penetration &amp; Consumption</vt:lpstr>
      <vt:lpstr>Media Consumption</vt:lpstr>
      <vt:lpstr>Media Consumption  Thais only (migrant base too small)</vt:lpstr>
      <vt:lpstr>Mobile Phone Penetration</vt:lpstr>
      <vt:lpstr>Mobile Phone Features Used</vt:lpstr>
      <vt:lpstr>Mobile Phones With Memory Card Slot Observation</vt:lpstr>
      <vt:lpstr>Media Relied on For Health Information</vt:lpstr>
      <vt:lpstr>Media Exposure by Disease</vt:lpstr>
      <vt:lpstr>Appendix: Profiles of Migrant Camps</vt:lpstr>
      <vt:lpstr>Migrant Camp Locations</vt:lpstr>
      <vt:lpstr>Migrant Camp Distribution</vt:lpstr>
      <vt:lpstr>Traffic Light Scoring </vt:lpstr>
      <vt:lpstr>Camp 1: Klong Pak Bang</vt:lpstr>
      <vt:lpstr>Camp 2: Koh Sirey</vt:lpstr>
      <vt:lpstr>Camp 3: Sapan Pramong / Sang Arun Pier</vt:lpstr>
      <vt:lpstr>Camp 4: Nara Project</vt:lpstr>
      <vt:lpstr>Camp 5: Nai Somsak</vt:lpstr>
      <vt:lpstr>Camp 6: Koh Kaew</vt:lpstr>
      <vt:lpstr>Camp 7: Karon Temple</vt:lpstr>
      <vt:lpstr>Camp 8: Pra Yai Temple</vt:lpstr>
      <vt:lpstr>Camp 9: Soi Mau Khoa</vt:lpstr>
      <vt:lpstr>Camp 10: Para</vt:lpstr>
      <vt:lpstr>Camp 11: Khao Pae Aw</vt:lpstr>
      <vt:lpstr>Camp 12: Khao Bangkoo</vt:lpstr>
      <vt:lpstr>Camp 13: Bang Thao</vt:lpstr>
      <vt:lpstr>Camp 14: Nam Tok Ton Sai</vt:lpstr>
      <vt:lpstr>Camp 15: Luang Pu Supa Temple</vt:lpstr>
      <vt:lpstr>Contact Information</vt:lpstr>
    </vt:vector>
  </TitlesOfParts>
  <Company>Rapid Asia Co.,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dc:title>
  <dc:creator>Rapid Asia Co., Ltd.</dc:creator>
  <cp:lastModifiedBy>Robert</cp:lastModifiedBy>
  <cp:revision>1090</cp:revision>
  <dcterms:created xsi:type="dcterms:W3CDTF">2010-02-02T01:39:17Z</dcterms:created>
  <dcterms:modified xsi:type="dcterms:W3CDTF">2011-01-20T07:42:26Z</dcterms:modified>
</cp:coreProperties>
</file>